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62" r:id="rId3"/>
    <p:sldId id="257" r:id="rId4"/>
    <p:sldId id="258" r:id="rId5"/>
    <p:sldId id="259" r:id="rId6"/>
    <p:sldId id="260" r:id="rId7"/>
    <p:sldId id="277" r:id="rId8"/>
    <p:sldId id="281" r:id="rId9"/>
    <p:sldId id="278" r:id="rId10"/>
    <p:sldId id="266" r:id="rId11"/>
    <p:sldId id="261" r:id="rId12"/>
    <p:sldId id="279" r:id="rId13"/>
    <p:sldId id="263" r:id="rId14"/>
    <p:sldId id="270" r:id="rId15"/>
    <p:sldId id="271" r:id="rId16"/>
    <p:sldId id="267" r:id="rId17"/>
    <p:sldId id="280" r:id="rId18"/>
    <p:sldId id="269"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eland, Nora E - APHIS" initials="WNE-A" lastIdx="1" clrIdx="0">
    <p:extLst>
      <p:ext uri="{19B8F6BF-5375-455C-9EA6-DF929625EA0E}">
        <p15:presenceInfo xmlns:p15="http://schemas.microsoft.com/office/powerpoint/2012/main" userId="S-1-5-21-2443529608-3098792306-3041422421-4099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33"/>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7" autoAdjust="0"/>
    <p:restoredTop sz="83688" autoAdjust="0"/>
  </p:normalViewPr>
  <p:slideViewPr>
    <p:cSldViewPr snapToGrid="0">
      <p:cViewPr varScale="1">
        <p:scale>
          <a:sx n="60" d="100"/>
          <a:sy n="60" d="100"/>
        </p:scale>
        <p:origin x="62" y="48"/>
      </p:cViewPr>
      <p:guideLst/>
    </p:cSldViewPr>
  </p:slideViewPr>
  <p:outlineViewPr>
    <p:cViewPr>
      <p:scale>
        <a:sx n="33" d="100"/>
        <a:sy n="33" d="100"/>
      </p:scale>
      <p:origin x="0" y="-533"/>
    </p:cViewPr>
  </p:outlineViewPr>
  <p:notesTextViewPr>
    <p:cViewPr>
      <p:scale>
        <a:sx n="1" d="1"/>
        <a:sy n="1" d="1"/>
      </p:scale>
      <p:origin x="0" y="0"/>
    </p:cViewPr>
  </p:notesTextViewPr>
  <p:sorterViewPr>
    <p:cViewPr>
      <p:scale>
        <a:sx n="100" d="100"/>
        <a:sy n="100" d="100"/>
      </p:scale>
      <p:origin x="0" y="-30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BF4D1-6D92-437D-A5B1-AD0E2D7C9A83}" type="datetimeFigureOut">
              <a:rPr lang="en-US" smtClean="0"/>
              <a:t>3/9/2017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5E4D0-F139-4E14-83BA-BE1E9346B5BC}" type="slidenum">
              <a:rPr lang="en-US" smtClean="0"/>
              <a:t>‹#›</a:t>
            </a:fld>
            <a:endParaRPr lang="en-US"/>
          </a:p>
        </p:txBody>
      </p:sp>
    </p:spTree>
    <p:extLst>
      <p:ext uri="{BB962C8B-B14F-4D97-AF65-F5344CB8AC3E}">
        <p14:creationId xmlns:p14="http://schemas.microsoft.com/office/powerpoint/2010/main" val="19344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Discuss in table groups (3 min) and determine consensus for voting</a:t>
            </a:r>
          </a:p>
          <a:p>
            <a:endParaRPr lang="en-US" dirty="0"/>
          </a:p>
        </p:txBody>
      </p:sp>
      <p:sp>
        <p:nvSpPr>
          <p:cNvPr id="4" name="Slide Number Placeholder 3"/>
          <p:cNvSpPr>
            <a:spLocks noGrp="1"/>
          </p:cNvSpPr>
          <p:nvPr>
            <p:ph type="sldNum" sz="quarter" idx="10"/>
          </p:nvPr>
        </p:nvSpPr>
        <p:spPr/>
        <p:txBody>
          <a:bodyPr/>
          <a:lstStyle/>
          <a:p>
            <a:fld id="{1855E4D0-F139-4E14-83BA-BE1E9346B5BC}" type="slidenum">
              <a:rPr lang="en-US" smtClean="0"/>
              <a:t>6</a:t>
            </a:fld>
            <a:endParaRPr lang="en-US"/>
          </a:p>
        </p:txBody>
      </p:sp>
    </p:spTree>
    <p:extLst>
      <p:ext uri="{BB962C8B-B14F-4D97-AF65-F5344CB8AC3E}">
        <p14:creationId xmlns:p14="http://schemas.microsoft.com/office/powerpoint/2010/main" val="70177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Discuss in groups: Do distributed procedures cause pain, distress, or both?</a:t>
            </a:r>
          </a:p>
          <a:p>
            <a:endParaRPr lang="en-US" dirty="0"/>
          </a:p>
        </p:txBody>
      </p:sp>
      <p:sp>
        <p:nvSpPr>
          <p:cNvPr id="4" name="Slide Number Placeholder 3"/>
          <p:cNvSpPr>
            <a:spLocks noGrp="1"/>
          </p:cNvSpPr>
          <p:nvPr>
            <p:ph type="sldNum" sz="quarter" idx="10"/>
          </p:nvPr>
        </p:nvSpPr>
        <p:spPr/>
        <p:txBody>
          <a:bodyPr/>
          <a:lstStyle/>
          <a:p>
            <a:fld id="{1855E4D0-F139-4E14-83BA-BE1E9346B5BC}" type="slidenum">
              <a:rPr lang="en-US" smtClean="0"/>
              <a:t>7</a:t>
            </a:fld>
            <a:endParaRPr lang="en-US"/>
          </a:p>
        </p:txBody>
      </p:sp>
    </p:spTree>
    <p:extLst>
      <p:ext uri="{BB962C8B-B14F-4D97-AF65-F5344CB8AC3E}">
        <p14:creationId xmlns:p14="http://schemas.microsoft.com/office/powerpoint/2010/main" val="197777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list of pharmaceutical and non pharmaceutical methods will be available for instructors</a:t>
            </a:r>
            <a:endParaRPr lang="en-US" dirty="0"/>
          </a:p>
        </p:txBody>
      </p:sp>
      <p:sp>
        <p:nvSpPr>
          <p:cNvPr id="4" name="Slide Number Placeholder 3"/>
          <p:cNvSpPr>
            <a:spLocks noGrp="1"/>
          </p:cNvSpPr>
          <p:nvPr>
            <p:ph type="sldNum" sz="quarter" idx="10"/>
          </p:nvPr>
        </p:nvSpPr>
        <p:spPr/>
        <p:txBody>
          <a:bodyPr/>
          <a:lstStyle/>
          <a:p>
            <a:fld id="{1855E4D0-F139-4E14-83BA-BE1E9346B5BC}" type="slidenum">
              <a:rPr lang="en-US" smtClean="0"/>
              <a:t>10</a:t>
            </a:fld>
            <a:endParaRPr lang="en-US"/>
          </a:p>
        </p:txBody>
      </p:sp>
    </p:spTree>
    <p:extLst>
      <p:ext uri="{BB962C8B-B14F-4D97-AF65-F5344CB8AC3E}">
        <p14:creationId xmlns:p14="http://schemas.microsoft.com/office/powerpoint/2010/main" val="390753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Match the attributes in the right column with the experiential states in the column on the left.  Attributes may apply to one, both or neither of the experiential states. </a:t>
            </a:r>
          </a:p>
          <a:p>
            <a:pPr marL="0" indent="0">
              <a:buNone/>
            </a:pPr>
            <a:endParaRPr lang="en-US" dirty="0" smtClean="0"/>
          </a:p>
          <a:p>
            <a:pPr marL="0" indent="0">
              <a:buNone/>
            </a:pPr>
            <a:r>
              <a:rPr lang="en-US" u="sng" dirty="0" smtClean="0"/>
              <a:t>Experiential States</a:t>
            </a:r>
            <a:r>
              <a:rPr lang="en-US" dirty="0" smtClean="0"/>
              <a:t>			</a:t>
            </a:r>
            <a:r>
              <a:rPr lang="en-US" u="sng" dirty="0" smtClean="0"/>
              <a:t>Attributes</a:t>
            </a:r>
          </a:p>
          <a:p>
            <a:pPr marL="0" indent="0">
              <a:buNone/>
            </a:pPr>
            <a:r>
              <a:rPr lang="en-US" dirty="0" err="1" smtClean="0"/>
              <a:t>a,e,f</a:t>
            </a:r>
            <a:r>
              <a:rPr lang="en-US" dirty="0" smtClean="0"/>
              <a:t>  Pain			a.  Consideration of intensity important in alleviation</a:t>
            </a:r>
          </a:p>
          <a:p>
            <a:pPr marL="0" indent="0">
              <a:buNone/>
            </a:pPr>
            <a:r>
              <a:rPr lang="en-US" dirty="0" smtClean="0"/>
              <a:t>____  Distress			b.  Is an issue even if minimal or transient</a:t>
            </a:r>
          </a:p>
          <a:p>
            <a:pPr marL="0" indent="0">
              <a:buNone/>
            </a:pPr>
            <a:r>
              <a:rPr lang="en-US" dirty="0" err="1" smtClean="0"/>
              <a:t>c,d</a:t>
            </a:r>
            <a:r>
              <a:rPr lang="en-US" dirty="0" smtClean="0"/>
              <a:t>_  Both			c.  Is aversive</a:t>
            </a:r>
          </a:p>
          <a:p>
            <a:pPr marL="0" indent="0">
              <a:buNone/>
            </a:pPr>
            <a:r>
              <a:rPr lang="en-US" dirty="0" smtClean="0"/>
              <a:t>b__  Neither			d.  If unrelieved, requires justification in some species.</a:t>
            </a:r>
          </a:p>
          <a:p>
            <a:pPr marL="0" indent="0">
              <a:buNone/>
            </a:pPr>
            <a:r>
              <a:rPr lang="en-US" dirty="0" smtClean="0"/>
              <a:t>			e.  Can be adaptive.</a:t>
            </a:r>
          </a:p>
          <a:p>
            <a:pPr marL="0" indent="0">
              <a:buNone/>
            </a:pPr>
            <a:r>
              <a:rPr lang="en-US" dirty="0" smtClean="0"/>
              <a:t>			f.  Can be alleviated by analgesics.</a:t>
            </a:r>
          </a:p>
          <a:p>
            <a:endParaRPr lang="en-US" dirty="0"/>
          </a:p>
        </p:txBody>
      </p:sp>
      <p:sp>
        <p:nvSpPr>
          <p:cNvPr id="4" name="Slide Number Placeholder 3"/>
          <p:cNvSpPr>
            <a:spLocks noGrp="1"/>
          </p:cNvSpPr>
          <p:nvPr>
            <p:ph type="sldNum" sz="quarter" idx="10"/>
          </p:nvPr>
        </p:nvSpPr>
        <p:spPr/>
        <p:txBody>
          <a:bodyPr/>
          <a:lstStyle/>
          <a:p>
            <a:fld id="{1855E4D0-F139-4E14-83BA-BE1E9346B5BC}" type="slidenum">
              <a:rPr lang="en-US" smtClean="0"/>
              <a:t>13</a:t>
            </a:fld>
            <a:endParaRPr lang="en-US"/>
          </a:p>
        </p:txBody>
      </p:sp>
    </p:spTree>
    <p:extLst>
      <p:ext uri="{BB962C8B-B14F-4D97-AF65-F5344CB8AC3E}">
        <p14:creationId xmlns:p14="http://schemas.microsoft.com/office/powerpoint/2010/main" val="52522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2. Which of the following procedures would be considered painful (check all that apply)?</a:t>
            </a:r>
            <a:br>
              <a:rPr lang="en-US" dirty="0" smtClean="0"/>
            </a:br>
            <a:r>
              <a:rPr lang="en-US" dirty="0" smtClean="0"/>
              <a:t/>
            </a:r>
            <a:br>
              <a:rPr lang="en-US" dirty="0" smtClean="0"/>
            </a:br>
            <a:r>
              <a:rPr lang="en-US" dirty="0" smtClean="0"/>
              <a:t>	__ Tail snip for mouse pup less than 7 days</a:t>
            </a:r>
            <a:br>
              <a:rPr lang="en-US" dirty="0" smtClean="0"/>
            </a:br>
            <a:r>
              <a:rPr lang="en-US" dirty="0" smtClean="0"/>
              <a:t>	_x_ Dental extraction</a:t>
            </a:r>
            <a:br>
              <a:rPr lang="en-US" dirty="0" smtClean="0"/>
            </a:br>
            <a:r>
              <a:rPr lang="en-US" dirty="0" smtClean="0"/>
              <a:t>	_x_ Percutaneous liver biopsy</a:t>
            </a:r>
            <a:br>
              <a:rPr lang="en-US" dirty="0" smtClean="0"/>
            </a:br>
            <a:r>
              <a:rPr lang="en-US" dirty="0" smtClean="0"/>
              <a:t>	__ Blood draw</a:t>
            </a:r>
            <a:br>
              <a:rPr lang="en-US" dirty="0" smtClean="0"/>
            </a:br>
            <a:r>
              <a:rPr lang="en-US" dirty="0" smtClean="0"/>
              <a:t>	_x_ Eye surgery</a:t>
            </a:r>
          </a:p>
          <a:p>
            <a:pPr marL="0" indent="0">
              <a:buNone/>
            </a:pPr>
            <a:r>
              <a:rPr lang="en-US" dirty="0" smtClean="0"/>
              <a:t>	__ Chairing of nonhuman primate</a:t>
            </a:r>
          </a:p>
          <a:p>
            <a:endParaRPr lang="en-US" dirty="0"/>
          </a:p>
        </p:txBody>
      </p:sp>
      <p:sp>
        <p:nvSpPr>
          <p:cNvPr id="4" name="Slide Number Placeholder 3"/>
          <p:cNvSpPr>
            <a:spLocks noGrp="1"/>
          </p:cNvSpPr>
          <p:nvPr>
            <p:ph type="sldNum" sz="quarter" idx="10"/>
          </p:nvPr>
        </p:nvSpPr>
        <p:spPr/>
        <p:txBody>
          <a:bodyPr/>
          <a:lstStyle/>
          <a:p>
            <a:fld id="{1855E4D0-F139-4E14-83BA-BE1E9346B5BC}" type="slidenum">
              <a:rPr lang="en-US" smtClean="0"/>
              <a:t>14</a:t>
            </a:fld>
            <a:endParaRPr lang="en-US"/>
          </a:p>
        </p:txBody>
      </p:sp>
    </p:spTree>
    <p:extLst>
      <p:ext uri="{BB962C8B-B14F-4D97-AF65-F5344CB8AC3E}">
        <p14:creationId xmlns:p14="http://schemas.microsoft.com/office/powerpoint/2010/main" val="1085717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3.  Which of the following procedures are likely to cause potential distress?  All distressful procedures must be checked for the response to be considered correct.</a:t>
            </a:r>
          </a:p>
          <a:p>
            <a:pPr marL="0" indent="0">
              <a:buNone/>
            </a:pPr>
            <a:r>
              <a:rPr lang="en-US" dirty="0" smtClean="0"/>
              <a:t>___  Recording spontaneous running behavior in mice on an in-cage running wheel</a:t>
            </a:r>
          </a:p>
          <a:p>
            <a:pPr marL="0" indent="0">
              <a:buNone/>
            </a:pPr>
            <a:r>
              <a:rPr lang="en-US" dirty="0" smtClean="0"/>
              <a:t>__x_  A genetic defect in transgenic mice leads to adult onset weakness in the rear limbs that progresses to complete paralysis.  Mice are euthanized when they lose the ability to right themselves or lose more than 25% of their baseline body weight.</a:t>
            </a:r>
          </a:p>
          <a:p>
            <a:pPr marL="0" indent="0">
              <a:buNone/>
            </a:pPr>
            <a:r>
              <a:rPr lang="en-US" dirty="0" smtClean="0"/>
              <a:t>___  Withdrawal of 5% of their circulating blood volume from a rabbit.</a:t>
            </a:r>
          </a:p>
          <a:p>
            <a:pPr marL="0" indent="0">
              <a:buNone/>
            </a:pPr>
            <a:r>
              <a:rPr lang="en-US" dirty="0" smtClean="0"/>
              <a:t>__x_  Housing a single non-human primate in a room by itself for veterinary care to prevent spread of an infectious disease.</a:t>
            </a:r>
          </a:p>
          <a:p>
            <a:pPr marL="0" indent="0">
              <a:buNone/>
            </a:pPr>
            <a:r>
              <a:rPr lang="en-US" dirty="0" smtClean="0"/>
              <a:t>___  Restraining a mouse to measure the size of a tumor implanted subcutaneously in the flank.</a:t>
            </a:r>
          </a:p>
          <a:p>
            <a:pPr marL="0" indent="0">
              <a:buNone/>
            </a:pPr>
            <a:r>
              <a:rPr lang="en-US" dirty="0" smtClean="0"/>
              <a:t>_x__  Withholding analgesia following surgery to create a model of rear limb pain because pain relieving drugs would invalidate the results of the study.</a:t>
            </a:r>
          </a:p>
          <a:p>
            <a:endParaRPr lang="en-US" dirty="0"/>
          </a:p>
        </p:txBody>
      </p:sp>
      <p:sp>
        <p:nvSpPr>
          <p:cNvPr id="4" name="Slide Number Placeholder 3"/>
          <p:cNvSpPr>
            <a:spLocks noGrp="1"/>
          </p:cNvSpPr>
          <p:nvPr>
            <p:ph type="sldNum" sz="quarter" idx="10"/>
          </p:nvPr>
        </p:nvSpPr>
        <p:spPr/>
        <p:txBody>
          <a:bodyPr/>
          <a:lstStyle/>
          <a:p>
            <a:fld id="{1855E4D0-F139-4E14-83BA-BE1E9346B5BC}" type="slidenum">
              <a:rPr lang="en-US" smtClean="0"/>
              <a:t>15</a:t>
            </a:fld>
            <a:endParaRPr lang="en-US"/>
          </a:p>
        </p:txBody>
      </p:sp>
    </p:spTree>
    <p:extLst>
      <p:ext uri="{BB962C8B-B14F-4D97-AF65-F5344CB8AC3E}">
        <p14:creationId xmlns:p14="http://schemas.microsoft.com/office/powerpoint/2010/main" val="850405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4. Consider the following scenario: Humane or Experimental </a:t>
            </a:r>
            <a:r>
              <a:rPr lang="en-US" dirty="0" smtClean="0"/>
              <a:t>Endpoints</a:t>
            </a:r>
          </a:p>
          <a:p>
            <a:pPr marL="0" indent="0">
              <a:buNone/>
            </a:pPr>
            <a:r>
              <a:rPr lang="en-US" dirty="0" smtClean="0"/>
              <a:t>Scenario </a:t>
            </a:r>
            <a:r>
              <a:rPr lang="en-US" dirty="0" smtClean="0"/>
              <a:t>A</a:t>
            </a:r>
          </a:p>
          <a:p>
            <a:pPr marL="0" indent="0">
              <a:buNone/>
            </a:pPr>
            <a:r>
              <a:rPr lang="en-US" dirty="0" smtClean="0"/>
              <a:t>PI Submits a protocol involving an Infectious disease animal model. As the disease progresses, the animal will experience significant pain and/or distress, which cannot be alleviated through the use of anesthesia or analgesia, as it would adversely affect the underlying physiological mechanism that the PI is studying. The PI states in the protocol that it is important that the disease progression will be evaluated until the point the animal is moribund with </a:t>
            </a:r>
            <a:r>
              <a:rPr lang="en-US" dirty="0" err="1" smtClean="0"/>
              <a:t>agonal</a:t>
            </a:r>
            <a:r>
              <a:rPr lang="en-US" dirty="0" smtClean="0"/>
              <a:t> respiration, at which it will be removed from study and euthanized. PI states that earlier endpoints could give rise to valid scientific concern.</a:t>
            </a:r>
          </a:p>
          <a:p>
            <a:pPr marL="0" indent="0">
              <a:buNone/>
            </a:pPr>
            <a:r>
              <a:rPr lang="en-US" dirty="0" smtClean="0"/>
              <a:t>This is an example of __</a:t>
            </a:r>
            <a:r>
              <a:rPr lang="en-US" dirty="0" smtClean="0">
                <a:solidFill>
                  <a:srgbClr val="FF0000"/>
                </a:solidFill>
              </a:rPr>
              <a:t>Experimental</a:t>
            </a:r>
            <a:r>
              <a:rPr lang="en-US" dirty="0" smtClean="0"/>
              <a:t>________________ endpoints.</a:t>
            </a:r>
          </a:p>
          <a:p>
            <a:pPr marL="0" indent="0">
              <a:buNone/>
            </a:pPr>
            <a:r>
              <a:rPr lang="en-US" dirty="0" smtClean="0"/>
              <a:t> </a:t>
            </a:r>
          </a:p>
          <a:p>
            <a:pPr marL="0" indent="0">
              <a:buNone/>
            </a:pPr>
            <a:r>
              <a:rPr lang="en-US" dirty="0" smtClean="0"/>
              <a:t>Scenario B</a:t>
            </a:r>
          </a:p>
          <a:p>
            <a:pPr marL="0" indent="0">
              <a:buNone/>
            </a:pPr>
            <a:r>
              <a:rPr lang="en-US" dirty="0" smtClean="0"/>
              <a:t>PI Submits a protocol involving an Infectious disease animal model. As the disease progresses, the animal will experience significant pain and/or distress, which cannot be alleviated through the use of anesthesia or analgesia, as it would adversely affect the underlying physiological mechanism that the PI is studying. The PI states in the protocol that it is important that the disease progression will be evaluated until the point the animal is moribund with </a:t>
            </a:r>
            <a:r>
              <a:rPr lang="en-US" dirty="0" err="1" smtClean="0"/>
              <a:t>agonal</a:t>
            </a:r>
            <a:r>
              <a:rPr lang="en-US" dirty="0" smtClean="0"/>
              <a:t> respiration, at which it will be removed from study and euthanized. PI states that earlier endpoints could give rise to valid scientific concern. </a:t>
            </a:r>
            <a:r>
              <a:rPr lang="en-US" u="sng" dirty="0" smtClean="0"/>
              <a:t>The AV and IACUC require PI to amend endpoints to remove animal from study and euthanize when temperature has changed by 4 degrees C, Body weight loss is greater than 25 percent, animal is alert but unresponsive to stimulus.</a:t>
            </a:r>
            <a:endParaRPr lang="en-US" dirty="0" smtClean="0"/>
          </a:p>
          <a:p>
            <a:pPr marL="0" indent="0">
              <a:buNone/>
            </a:pPr>
            <a:r>
              <a:rPr lang="en-US" dirty="0" smtClean="0"/>
              <a:t>This is an example of ____Humane____________________ endpoints.</a:t>
            </a:r>
          </a:p>
          <a:p>
            <a:endParaRPr lang="en-US" dirty="0"/>
          </a:p>
        </p:txBody>
      </p:sp>
      <p:sp>
        <p:nvSpPr>
          <p:cNvPr id="4" name="Slide Number Placeholder 3"/>
          <p:cNvSpPr>
            <a:spLocks noGrp="1"/>
          </p:cNvSpPr>
          <p:nvPr>
            <p:ph type="sldNum" sz="quarter" idx="10"/>
          </p:nvPr>
        </p:nvSpPr>
        <p:spPr/>
        <p:txBody>
          <a:bodyPr/>
          <a:lstStyle/>
          <a:p>
            <a:fld id="{1855E4D0-F139-4E14-83BA-BE1E9346B5BC}" type="slidenum">
              <a:rPr lang="en-US" smtClean="0"/>
              <a:t>16</a:t>
            </a:fld>
            <a:endParaRPr lang="en-US"/>
          </a:p>
        </p:txBody>
      </p:sp>
    </p:spTree>
    <p:extLst>
      <p:ext uri="{BB962C8B-B14F-4D97-AF65-F5344CB8AC3E}">
        <p14:creationId xmlns:p14="http://schemas.microsoft.com/office/powerpoint/2010/main" val="1370681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5.  Which of the following methods may help to manage pain and distress?  (all but paralytics)</a:t>
            </a:r>
          </a:p>
          <a:p>
            <a:pPr marL="0" indent="0">
              <a:buNone/>
            </a:pPr>
            <a:r>
              <a:rPr lang="en-US" dirty="0" smtClean="0"/>
              <a:t>	____ Quiet and/or dark recovery areas</a:t>
            </a:r>
          </a:p>
          <a:p>
            <a:pPr marL="0" indent="0">
              <a:buNone/>
            </a:pPr>
            <a:r>
              <a:rPr lang="en-US" dirty="0" smtClean="0"/>
              <a:t>	____ Increased temperature of immediate surroundings</a:t>
            </a:r>
          </a:p>
          <a:p>
            <a:pPr marL="0" indent="0">
              <a:buNone/>
            </a:pPr>
            <a:r>
              <a:rPr lang="en-US" dirty="0" smtClean="0"/>
              <a:t>	____ Soft bedding </a:t>
            </a:r>
          </a:p>
          <a:p>
            <a:pPr marL="0" indent="0">
              <a:buNone/>
            </a:pPr>
            <a:r>
              <a:rPr lang="en-US" dirty="0" smtClean="0"/>
              <a:t>	____ Analgesics</a:t>
            </a:r>
          </a:p>
          <a:p>
            <a:pPr marL="0" indent="0">
              <a:buNone/>
            </a:pPr>
            <a:r>
              <a:rPr lang="en-US" dirty="0" smtClean="0"/>
              <a:t>	____ Soft resting surface</a:t>
            </a:r>
          </a:p>
          <a:p>
            <a:pPr marL="0" indent="0">
              <a:buNone/>
            </a:pPr>
            <a:r>
              <a:rPr lang="en-US" dirty="0" smtClean="0"/>
              <a:t>	____ Anti-inflammatories</a:t>
            </a:r>
          </a:p>
          <a:p>
            <a:pPr marL="0" indent="0">
              <a:buNone/>
            </a:pPr>
            <a:r>
              <a:rPr lang="en-US" dirty="0" smtClean="0"/>
              <a:t>	____ Anesthetics</a:t>
            </a:r>
          </a:p>
          <a:p>
            <a:pPr marL="0" indent="0">
              <a:buNone/>
            </a:pPr>
            <a:r>
              <a:rPr lang="en-US" dirty="0" smtClean="0"/>
              <a:t>	____ Paralytics</a:t>
            </a:r>
          </a:p>
          <a:p>
            <a:pPr marL="0" indent="0">
              <a:buNone/>
            </a:pPr>
            <a:r>
              <a:rPr lang="en-US" dirty="0" smtClean="0"/>
              <a:t>	____ IV or IP fluid administration</a:t>
            </a:r>
          </a:p>
          <a:p>
            <a:pPr marL="0" indent="0">
              <a:buNone/>
            </a:pPr>
            <a:r>
              <a:rPr lang="en-US" dirty="0" smtClean="0"/>
              <a:t>	____ Highly palatable food or treats</a:t>
            </a:r>
          </a:p>
          <a:p>
            <a:pPr marL="0" indent="0">
              <a:buNone/>
            </a:pPr>
            <a:r>
              <a:rPr lang="en-US" dirty="0" smtClean="0"/>
              <a:t>	____ Placement of food in close proximity for easier access (e.g. on floor of cage)</a:t>
            </a:r>
          </a:p>
          <a:p>
            <a:pPr marL="0" indent="0">
              <a:buNone/>
            </a:pPr>
            <a:r>
              <a:rPr lang="en-US" dirty="0" smtClean="0"/>
              <a:t>	____ Tranquilizers</a:t>
            </a:r>
          </a:p>
          <a:p>
            <a:endParaRPr lang="en-US" dirty="0"/>
          </a:p>
        </p:txBody>
      </p:sp>
      <p:sp>
        <p:nvSpPr>
          <p:cNvPr id="4" name="Slide Number Placeholder 3"/>
          <p:cNvSpPr>
            <a:spLocks noGrp="1"/>
          </p:cNvSpPr>
          <p:nvPr>
            <p:ph type="sldNum" sz="quarter" idx="10"/>
          </p:nvPr>
        </p:nvSpPr>
        <p:spPr/>
        <p:txBody>
          <a:bodyPr/>
          <a:lstStyle/>
          <a:p>
            <a:fld id="{1855E4D0-F139-4E14-83BA-BE1E9346B5BC}" type="slidenum">
              <a:rPr lang="en-US" smtClean="0"/>
              <a:t>17</a:t>
            </a:fld>
            <a:endParaRPr lang="en-US"/>
          </a:p>
        </p:txBody>
      </p:sp>
    </p:spTree>
    <p:extLst>
      <p:ext uri="{BB962C8B-B14F-4D97-AF65-F5344CB8AC3E}">
        <p14:creationId xmlns:p14="http://schemas.microsoft.com/office/powerpoint/2010/main" val="1238655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6. </a:t>
            </a:r>
            <a:r>
              <a:rPr lang="en-US" sz="1800" dirty="0" smtClean="0"/>
              <a:t>What factors should be covered in an adequate scientific justification for a painful or distressful procedure? </a:t>
            </a:r>
          </a:p>
          <a:p>
            <a:pPr marL="0" indent="0">
              <a:buNone/>
            </a:pPr>
            <a:r>
              <a:rPr lang="en-US" sz="1200" dirty="0" smtClean="0"/>
              <a:t> Dr. Potter has submitted a protocol to the IACUC in which she proposes to develop a mouse model to study Ebola virus infection by transplanting human hematopoietic stem cells into an immune-compromised mouse strain. If this transplantation is successful, most of the mice will develop an Ebola infection and succumb to the disease, which produces cell damage, liver </a:t>
            </a:r>
            <a:r>
              <a:rPr lang="en-US" sz="1200" dirty="0" err="1" smtClean="0"/>
              <a:t>steatosis</a:t>
            </a:r>
            <a:r>
              <a:rPr lang="en-US" sz="1200" dirty="0" smtClean="0"/>
              <a:t> and high mortality. The mice are allowed to progress to full-blown disease so that the similarity to the human disease can be documented, and further studies can proceed to develop a successful vaccine. </a:t>
            </a:r>
          </a:p>
          <a:p>
            <a:pPr marL="0" indent="0">
              <a:buNone/>
            </a:pPr>
            <a:endParaRPr lang="en-US" sz="1200" dirty="0" smtClean="0"/>
          </a:p>
          <a:p>
            <a:pPr marL="0" indent="0">
              <a:buNone/>
            </a:pPr>
            <a:r>
              <a:rPr lang="en-US" sz="1200" dirty="0" smtClean="0"/>
              <a:t>Please describe the factors that should be considered when reviewing this protocol, which if approved, would result in unrelieved pain/distress to the mice. </a:t>
            </a:r>
          </a:p>
          <a:p>
            <a:endParaRPr lang="en-US" dirty="0" smtClean="0"/>
          </a:p>
          <a:p>
            <a:r>
              <a:rPr lang="en-US" sz="1200" kern="1200" dirty="0" smtClean="0">
                <a:solidFill>
                  <a:schemeClr val="tx1"/>
                </a:solidFill>
                <a:effectLst/>
                <a:latin typeface="+mn-lt"/>
                <a:ea typeface="+mn-ea"/>
                <a:cs typeface="+mn-cs"/>
              </a:rPr>
              <a:t>Response: </a:t>
            </a:r>
          </a:p>
          <a:p>
            <a:pPr lvl="0"/>
            <a:r>
              <a:rPr lang="en-US" sz="1200" kern="1200" dirty="0" smtClean="0">
                <a:solidFill>
                  <a:schemeClr val="tx1"/>
                </a:solidFill>
                <a:effectLst/>
                <a:latin typeface="+mn-lt"/>
                <a:ea typeface="+mn-ea"/>
                <a:cs typeface="+mn-cs"/>
              </a:rPr>
              <a:t>Consideration of the 3Rs: Can a less sentient species be used, or can this study be done in a human cell culture system? Since this is a preliminary study, can the number of mice be minimized in order to confirm the validity of the model? Since the mice must be kept alive to determine if they will develop a human-like full-blown response to the virus, can their pain/distress be mitigated by non-pharmacological means?</a:t>
            </a:r>
          </a:p>
          <a:p>
            <a:pPr lvl="0"/>
            <a:r>
              <a:rPr lang="en-US" sz="1200" kern="1200" dirty="0" smtClean="0">
                <a:solidFill>
                  <a:schemeClr val="tx1"/>
                </a:solidFill>
                <a:effectLst/>
                <a:latin typeface="+mn-lt"/>
                <a:ea typeface="+mn-ea"/>
                <a:cs typeface="+mn-cs"/>
              </a:rPr>
              <a:t>Analyze the cost/benefit of the study. Ebola is a highly lethal disease that causes significant pain to the animals, but is a serious human health threat. If the model successfully models the human disease, it may produce useful information to combat the disease in human populations. However, since this is a pilot study, the number of animals should be minimized until the model is shown to be translatable to the human disease.</a:t>
            </a:r>
          </a:p>
          <a:p>
            <a:pPr lvl="0"/>
            <a:r>
              <a:rPr lang="en-US" sz="1200" kern="1200" dirty="0" smtClean="0">
                <a:solidFill>
                  <a:schemeClr val="tx1"/>
                </a:solidFill>
                <a:effectLst/>
                <a:latin typeface="+mn-lt"/>
                <a:ea typeface="+mn-ea"/>
                <a:cs typeface="+mn-cs"/>
              </a:rPr>
              <a:t>How will unrelieved pain/distress confound the results of the study? </a:t>
            </a:r>
          </a:p>
          <a:p>
            <a:endParaRPr lang="en-US" dirty="0"/>
          </a:p>
        </p:txBody>
      </p:sp>
      <p:sp>
        <p:nvSpPr>
          <p:cNvPr id="4" name="Slide Number Placeholder 3"/>
          <p:cNvSpPr>
            <a:spLocks noGrp="1"/>
          </p:cNvSpPr>
          <p:nvPr>
            <p:ph type="sldNum" sz="quarter" idx="10"/>
          </p:nvPr>
        </p:nvSpPr>
        <p:spPr/>
        <p:txBody>
          <a:bodyPr/>
          <a:lstStyle/>
          <a:p>
            <a:fld id="{1855E4D0-F139-4E14-83BA-BE1E9346B5BC}" type="slidenum">
              <a:rPr lang="en-US" smtClean="0"/>
              <a:t>18</a:t>
            </a:fld>
            <a:endParaRPr lang="en-US"/>
          </a:p>
        </p:txBody>
      </p:sp>
    </p:spTree>
    <p:extLst>
      <p:ext uri="{BB962C8B-B14F-4D97-AF65-F5344CB8AC3E}">
        <p14:creationId xmlns:p14="http://schemas.microsoft.com/office/powerpoint/2010/main" val="1522525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3/9/2017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3/9/2017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of the module developers" title="Photo of the module developers"/>
          <p:cNvPicPr>
            <a:picLocks noChangeAspect="1"/>
          </p:cNvPicPr>
          <p:nvPr/>
        </p:nvPicPr>
        <p:blipFill rotWithShape="1">
          <a:blip r:embed="rId2">
            <a:extLst>
              <a:ext uri="{28A0092B-C50C-407E-A947-70E740481C1C}">
                <a14:useLocalDpi xmlns:a14="http://schemas.microsoft.com/office/drawing/2010/main" val="0"/>
              </a:ext>
            </a:extLst>
          </a:blip>
          <a:srcRect l="15307" t="-321" r="22313" b="321"/>
          <a:stretch/>
        </p:blipFill>
        <p:spPr>
          <a:xfrm rot="5400000">
            <a:off x="6222983" y="2738737"/>
            <a:ext cx="3437761" cy="4123344"/>
          </a:xfrm>
          <a:prstGeom prst="rect">
            <a:avLst/>
          </a:prstGeom>
        </p:spPr>
      </p:pic>
      <p:sp>
        <p:nvSpPr>
          <p:cNvPr id="2" name="Title 1"/>
          <p:cNvSpPr>
            <a:spLocks noGrp="1"/>
          </p:cNvSpPr>
          <p:nvPr>
            <p:ph type="ctrTitle"/>
          </p:nvPr>
        </p:nvSpPr>
        <p:spPr/>
        <p:txBody>
          <a:bodyPr/>
          <a:lstStyle/>
          <a:p>
            <a:r>
              <a:rPr lang="en-US" dirty="0" smtClean="0"/>
              <a:t>Pain, Distress and Humane Endpoints</a:t>
            </a:r>
            <a:endParaRPr lang="en-US" dirty="0"/>
          </a:p>
        </p:txBody>
      </p:sp>
    </p:spTree>
    <p:extLst>
      <p:ext uri="{BB962C8B-B14F-4D97-AF65-F5344CB8AC3E}">
        <p14:creationId xmlns:p14="http://schemas.microsoft.com/office/powerpoint/2010/main" val="2268223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to manage pain and distress</a:t>
            </a:r>
            <a:endParaRPr lang="en-US" dirty="0"/>
          </a:p>
        </p:txBody>
      </p:sp>
      <p:sp>
        <p:nvSpPr>
          <p:cNvPr id="3" name="Content Placeholder 2"/>
          <p:cNvSpPr>
            <a:spLocks noGrp="1"/>
          </p:cNvSpPr>
          <p:nvPr>
            <p:ph idx="1"/>
          </p:nvPr>
        </p:nvSpPr>
        <p:spPr>
          <a:xfrm>
            <a:off x="1141412" y="1810512"/>
            <a:ext cx="9905999" cy="4608575"/>
          </a:xfrm>
        </p:spPr>
        <p:txBody>
          <a:bodyPr>
            <a:normAutofit/>
          </a:bodyPr>
          <a:lstStyle/>
          <a:p>
            <a:pPr marL="0" indent="0">
              <a:buNone/>
            </a:pPr>
            <a:r>
              <a:rPr lang="en-US" dirty="0" smtClean="0"/>
              <a:t>Think </a:t>
            </a:r>
            <a:r>
              <a:rPr lang="en-US" dirty="0"/>
              <a:t>– </a:t>
            </a:r>
            <a:r>
              <a:rPr lang="en-US" dirty="0" smtClean="0"/>
              <a:t>Pair – Share</a:t>
            </a:r>
          </a:p>
          <a:p>
            <a:pPr marL="0" indent="0">
              <a:buNone/>
            </a:pPr>
            <a:r>
              <a:rPr lang="en-US" dirty="0" smtClean="0"/>
              <a:t>A.  Brainstorm methods to manage pain and distress.</a:t>
            </a:r>
          </a:p>
          <a:p>
            <a:pPr marL="0" indent="0">
              <a:buNone/>
            </a:pPr>
            <a:r>
              <a:rPr lang="en-US" dirty="0" smtClean="0"/>
              <a:t>B. Which of the methods from A can be used when justification for withholding analgesics has been provided by the PI?</a:t>
            </a:r>
          </a:p>
          <a:p>
            <a:pPr marL="0" indent="0">
              <a:buNone/>
            </a:pPr>
            <a:endParaRPr lang="en-US" dirty="0" smtClean="0"/>
          </a:p>
          <a:p>
            <a:pPr marL="0" indent="0">
              <a:buNone/>
            </a:pPr>
            <a:r>
              <a:rPr lang="en-US" dirty="0" smtClean="0"/>
              <a:t>Not actually conducted – build a complete list through report out from the tables</a:t>
            </a:r>
            <a:endParaRPr lang="en-US" dirty="0"/>
          </a:p>
        </p:txBody>
      </p:sp>
    </p:spTree>
    <p:extLst>
      <p:ext uri="{BB962C8B-B14F-4D97-AF65-F5344CB8AC3E}">
        <p14:creationId xmlns:p14="http://schemas.microsoft.com/office/powerpoint/2010/main" val="391906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Protocol as mock IACUC</a:t>
            </a:r>
            <a:endParaRPr lang="en-US" dirty="0"/>
          </a:p>
        </p:txBody>
      </p:sp>
      <p:sp>
        <p:nvSpPr>
          <p:cNvPr id="3" name="Content Placeholder 2"/>
          <p:cNvSpPr>
            <a:spLocks noGrp="1"/>
          </p:cNvSpPr>
          <p:nvPr>
            <p:ph idx="1"/>
          </p:nvPr>
        </p:nvSpPr>
        <p:spPr>
          <a:xfrm>
            <a:off x="1141412" y="2225040"/>
            <a:ext cx="9905999" cy="4310514"/>
          </a:xfrm>
        </p:spPr>
        <p:txBody>
          <a:bodyPr/>
          <a:lstStyle/>
          <a:p>
            <a:pPr marL="457200" lvl="1" indent="0">
              <a:buNone/>
            </a:pPr>
            <a:r>
              <a:rPr lang="en-US" dirty="0" smtClean="0"/>
              <a:t>NHPs </a:t>
            </a:r>
            <a:r>
              <a:rPr lang="en-US" dirty="0"/>
              <a:t>are received and pair-housed during a period of quarantine. Once cleared quarantine and placed on protocol, animals are moved to a designated animal room and inoculated with virus. At 3 weeks time, animals become contagious and must be individually housed for a period of 6 – 8 weeks at which time they become debilitated with severe diarrhea and anorexia and do not recover</a:t>
            </a:r>
          </a:p>
          <a:p>
            <a:pPr marL="457200" lvl="1" indent="0">
              <a:buNone/>
            </a:pPr>
            <a:endParaRPr lang="en-US" dirty="0" smtClean="0"/>
          </a:p>
          <a:p>
            <a:pPr marL="457200" lvl="1" indent="0">
              <a:buNone/>
            </a:pPr>
            <a:r>
              <a:rPr lang="en-US" dirty="0" smtClean="0"/>
              <a:t>What should the IACUC consider before approving?</a:t>
            </a:r>
          </a:p>
          <a:p>
            <a:pPr marL="457200" lvl="1" indent="0">
              <a:buNone/>
            </a:pPr>
            <a:endParaRPr lang="en-US" dirty="0"/>
          </a:p>
          <a:p>
            <a:pPr marL="457200" lvl="1" indent="0">
              <a:buNone/>
            </a:pPr>
            <a:r>
              <a:rPr lang="en-US" dirty="0" smtClean="0"/>
              <a:t>Each table serves as an IACUC, discuss in table group and report out (20 Min)</a:t>
            </a:r>
          </a:p>
        </p:txBody>
      </p:sp>
    </p:spTree>
    <p:extLst>
      <p:ext uri="{BB962C8B-B14F-4D97-AF65-F5344CB8AC3E}">
        <p14:creationId xmlns:p14="http://schemas.microsoft.com/office/powerpoint/2010/main" val="3584213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a:t>Define Pain and Distress</a:t>
            </a:r>
          </a:p>
          <a:p>
            <a:pPr lvl="1"/>
            <a:r>
              <a:rPr lang="en-US" dirty="0"/>
              <a:t>Recognize/rank procedures that could cause pain </a:t>
            </a:r>
          </a:p>
          <a:p>
            <a:pPr lvl="1"/>
            <a:r>
              <a:rPr lang="en-US" dirty="0"/>
              <a:t>Recognize procedures/situations that could cause distress</a:t>
            </a:r>
          </a:p>
          <a:p>
            <a:r>
              <a:rPr lang="en-US" dirty="0"/>
              <a:t>Define experimental and humane endpoints</a:t>
            </a:r>
          </a:p>
          <a:p>
            <a:r>
              <a:rPr lang="en-US" dirty="0"/>
              <a:t>Evaluate procedure for pain, distress and humane endpoints (IACUC role)</a:t>
            </a:r>
          </a:p>
          <a:p>
            <a:r>
              <a:rPr lang="en-US" dirty="0"/>
              <a:t>Recognize methods to </a:t>
            </a:r>
            <a:r>
              <a:rPr lang="en-US" dirty="0" smtClean="0"/>
              <a:t>manage </a:t>
            </a:r>
            <a:r>
              <a:rPr lang="en-US" dirty="0"/>
              <a:t>pain and distress</a:t>
            </a:r>
          </a:p>
          <a:p>
            <a:r>
              <a:rPr lang="en-US" dirty="0"/>
              <a:t>Assess protocol which includes unrelieved pain and distress</a:t>
            </a:r>
          </a:p>
        </p:txBody>
      </p:sp>
    </p:spTree>
    <p:extLst>
      <p:ext uri="{BB962C8B-B14F-4D97-AF65-F5344CB8AC3E}">
        <p14:creationId xmlns:p14="http://schemas.microsoft.com/office/powerpoint/2010/main" val="1891525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Summative assessment</a:t>
            </a:r>
            <a:endParaRPr lang="en-US" dirty="0"/>
          </a:p>
        </p:txBody>
      </p:sp>
      <p:sp>
        <p:nvSpPr>
          <p:cNvPr id="5" name="Content Placeholder 4"/>
          <p:cNvSpPr>
            <a:spLocks noGrp="1"/>
          </p:cNvSpPr>
          <p:nvPr>
            <p:ph idx="1"/>
          </p:nvPr>
        </p:nvSpPr>
        <p:spPr>
          <a:xfrm>
            <a:off x="1141412" y="2249486"/>
            <a:ext cx="9905999" cy="3968433"/>
          </a:xfrm>
        </p:spPr>
        <p:txBody>
          <a:bodyPr>
            <a:normAutofit fontScale="85000" lnSpcReduction="20000"/>
          </a:bodyPr>
          <a:lstStyle/>
          <a:p>
            <a:pPr marL="0" indent="0">
              <a:buNone/>
            </a:pPr>
            <a:r>
              <a:rPr lang="en-US" dirty="0" smtClean="0"/>
              <a:t>1.  Match </a:t>
            </a:r>
            <a:r>
              <a:rPr lang="en-US" dirty="0"/>
              <a:t>the attributes in the right column with the experiential states in the column on the left.  Attributes may apply to one, both or neither of the experiential states</a:t>
            </a:r>
            <a:r>
              <a:rPr lang="en-US" dirty="0" smtClean="0"/>
              <a:t>. </a:t>
            </a:r>
          </a:p>
          <a:p>
            <a:pPr marL="0" indent="0">
              <a:buNone/>
            </a:pPr>
            <a:r>
              <a:rPr lang="en-US" u="sng" dirty="0" smtClean="0"/>
              <a:t>Experiential States</a:t>
            </a:r>
            <a:r>
              <a:rPr lang="en-US" dirty="0" smtClean="0"/>
              <a:t>			</a:t>
            </a:r>
            <a:r>
              <a:rPr lang="en-US" u="sng" dirty="0" smtClean="0"/>
              <a:t>Attributes</a:t>
            </a:r>
            <a:endParaRPr lang="en-US" u="sng" dirty="0"/>
          </a:p>
          <a:p>
            <a:pPr marL="0" indent="0">
              <a:buNone/>
            </a:pPr>
            <a:r>
              <a:rPr lang="en-US" dirty="0" smtClean="0"/>
              <a:t>____  </a:t>
            </a:r>
            <a:r>
              <a:rPr lang="en-US" dirty="0"/>
              <a:t>Pain			</a:t>
            </a:r>
            <a:r>
              <a:rPr lang="en-US" dirty="0" smtClean="0"/>
              <a:t>a.  Consideration </a:t>
            </a:r>
            <a:r>
              <a:rPr lang="en-US" dirty="0"/>
              <a:t>of intensity important in alleviation</a:t>
            </a:r>
          </a:p>
          <a:p>
            <a:pPr marL="0" indent="0">
              <a:buNone/>
            </a:pPr>
            <a:r>
              <a:rPr lang="en-US" dirty="0" smtClean="0"/>
              <a:t>____  </a:t>
            </a:r>
            <a:r>
              <a:rPr lang="en-US" dirty="0"/>
              <a:t>Distress			</a:t>
            </a:r>
            <a:r>
              <a:rPr lang="en-US" dirty="0" smtClean="0"/>
              <a:t>b.  Is </a:t>
            </a:r>
            <a:r>
              <a:rPr lang="en-US" dirty="0"/>
              <a:t>an issue even if minimal or transient</a:t>
            </a:r>
          </a:p>
          <a:p>
            <a:pPr marL="0" indent="0">
              <a:buNone/>
            </a:pPr>
            <a:r>
              <a:rPr lang="en-US" dirty="0" smtClean="0"/>
              <a:t>____  Both			c.  Is </a:t>
            </a:r>
            <a:r>
              <a:rPr lang="en-US" dirty="0"/>
              <a:t>aversive</a:t>
            </a:r>
          </a:p>
          <a:p>
            <a:pPr marL="0" indent="0">
              <a:buNone/>
            </a:pPr>
            <a:r>
              <a:rPr lang="en-US" dirty="0" smtClean="0"/>
              <a:t>____  Neither</a:t>
            </a:r>
            <a:r>
              <a:rPr lang="en-US" dirty="0"/>
              <a:t>			</a:t>
            </a:r>
            <a:r>
              <a:rPr lang="en-US" dirty="0" smtClean="0"/>
              <a:t>d.  If </a:t>
            </a:r>
            <a:r>
              <a:rPr lang="en-US" dirty="0"/>
              <a:t>unrelieved, requires justification in some species.</a:t>
            </a:r>
          </a:p>
          <a:p>
            <a:pPr marL="0" indent="0">
              <a:buNone/>
            </a:pPr>
            <a:r>
              <a:rPr lang="en-US" dirty="0"/>
              <a:t>				</a:t>
            </a:r>
            <a:r>
              <a:rPr lang="en-US" dirty="0" smtClean="0"/>
              <a:t>e.  Can </a:t>
            </a:r>
            <a:r>
              <a:rPr lang="en-US" dirty="0"/>
              <a:t>be adaptive.</a:t>
            </a:r>
          </a:p>
          <a:p>
            <a:pPr marL="0" indent="0">
              <a:buNone/>
            </a:pPr>
            <a:r>
              <a:rPr lang="en-US" dirty="0"/>
              <a:t>				</a:t>
            </a:r>
            <a:r>
              <a:rPr lang="en-US" dirty="0" smtClean="0"/>
              <a:t>f.  Can </a:t>
            </a:r>
            <a:r>
              <a:rPr lang="en-US" dirty="0"/>
              <a:t>be alleviated by analgesics.</a:t>
            </a:r>
          </a:p>
          <a:p>
            <a:pPr marL="0" indent="0">
              <a:buNone/>
            </a:pPr>
            <a:endParaRPr lang="en-US" dirty="0"/>
          </a:p>
        </p:txBody>
      </p:sp>
    </p:spTree>
    <p:extLst>
      <p:ext uri="{BB962C8B-B14F-4D97-AF65-F5344CB8AC3E}">
        <p14:creationId xmlns:p14="http://schemas.microsoft.com/office/powerpoint/2010/main" val="4102392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Summative assessment (continued)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2. </a:t>
            </a:r>
            <a:r>
              <a:rPr lang="en-US" dirty="0"/>
              <a:t>Which of the following procedures would be considered </a:t>
            </a:r>
            <a:r>
              <a:rPr lang="en-US" dirty="0" smtClean="0"/>
              <a:t>painful (check all that apply)?</a:t>
            </a:r>
            <a:r>
              <a:rPr lang="en-US" dirty="0"/>
              <a:t/>
            </a:r>
            <a:br>
              <a:rPr lang="en-US" dirty="0"/>
            </a:br>
            <a:r>
              <a:rPr lang="en-US" dirty="0"/>
              <a:t/>
            </a:r>
            <a:br>
              <a:rPr lang="en-US" dirty="0"/>
            </a:br>
            <a:r>
              <a:rPr lang="en-US" dirty="0" smtClean="0"/>
              <a:t>	__ </a:t>
            </a:r>
            <a:r>
              <a:rPr lang="en-US" dirty="0"/>
              <a:t>Tail </a:t>
            </a:r>
            <a:r>
              <a:rPr lang="en-US" dirty="0" smtClean="0"/>
              <a:t>snip for mouse pup less than 7 days</a:t>
            </a:r>
            <a:r>
              <a:rPr lang="en-US" dirty="0"/>
              <a:t/>
            </a:r>
            <a:br>
              <a:rPr lang="en-US" dirty="0"/>
            </a:br>
            <a:r>
              <a:rPr lang="en-US" dirty="0"/>
              <a:t>	</a:t>
            </a:r>
            <a:r>
              <a:rPr lang="en-US" dirty="0" smtClean="0"/>
              <a:t>__ Dental </a:t>
            </a:r>
            <a:r>
              <a:rPr lang="en-US" dirty="0"/>
              <a:t>extraction</a:t>
            </a:r>
            <a:br>
              <a:rPr lang="en-US" dirty="0"/>
            </a:br>
            <a:r>
              <a:rPr lang="en-US" dirty="0"/>
              <a:t>	</a:t>
            </a:r>
            <a:r>
              <a:rPr lang="en-US" dirty="0" smtClean="0"/>
              <a:t>__ Percutaneous </a:t>
            </a:r>
            <a:r>
              <a:rPr lang="en-US" dirty="0"/>
              <a:t>liver biopsy</a:t>
            </a:r>
            <a:br>
              <a:rPr lang="en-US" dirty="0"/>
            </a:br>
            <a:r>
              <a:rPr lang="en-US" dirty="0"/>
              <a:t>	</a:t>
            </a:r>
            <a:r>
              <a:rPr lang="en-US" dirty="0" smtClean="0"/>
              <a:t>__ Blood </a:t>
            </a:r>
            <a:r>
              <a:rPr lang="en-US" dirty="0"/>
              <a:t>draw</a:t>
            </a:r>
            <a:br>
              <a:rPr lang="en-US" dirty="0"/>
            </a:br>
            <a:r>
              <a:rPr lang="en-US" dirty="0"/>
              <a:t>	</a:t>
            </a:r>
            <a:r>
              <a:rPr lang="en-US" dirty="0" smtClean="0"/>
              <a:t>__ Eye surgery</a:t>
            </a:r>
          </a:p>
          <a:p>
            <a:pPr marL="0" indent="0">
              <a:buNone/>
            </a:pPr>
            <a:r>
              <a:rPr lang="en-US" dirty="0"/>
              <a:t>	</a:t>
            </a:r>
            <a:r>
              <a:rPr lang="en-US" dirty="0" smtClean="0"/>
              <a:t>__ Chairing </a:t>
            </a:r>
            <a:r>
              <a:rPr lang="en-US" dirty="0"/>
              <a:t>of nonhuman </a:t>
            </a:r>
            <a:r>
              <a:rPr lang="en-US" dirty="0" smtClean="0"/>
              <a:t>primate</a:t>
            </a:r>
          </a:p>
          <a:p>
            <a:pPr marL="0" indent="0">
              <a:buNone/>
            </a:pPr>
            <a:endParaRPr lang="en-US" dirty="0"/>
          </a:p>
        </p:txBody>
      </p:sp>
    </p:spTree>
    <p:extLst>
      <p:ext uri="{BB962C8B-B14F-4D97-AF65-F5344CB8AC3E}">
        <p14:creationId xmlns:p14="http://schemas.microsoft.com/office/powerpoint/2010/main" val="3783826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Summative assessment (Continued)</a:t>
            </a:r>
            <a:endParaRPr lang="en-US" dirty="0"/>
          </a:p>
        </p:txBody>
      </p:sp>
      <p:sp>
        <p:nvSpPr>
          <p:cNvPr id="3" name="Content Placeholder 2"/>
          <p:cNvSpPr>
            <a:spLocks noGrp="1"/>
          </p:cNvSpPr>
          <p:nvPr>
            <p:ph idx="1"/>
          </p:nvPr>
        </p:nvSpPr>
        <p:spPr>
          <a:xfrm>
            <a:off x="1124585" y="1682496"/>
            <a:ext cx="10259695" cy="5010912"/>
          </a:xfrm>
        </p:spPr>
        <p:txBody>
          <a:bodyPr>
            <a:normAutofit fontScale="85000" lnSpcReduction="10000"/>
          </a:bodyPr>
          <a:lstStyle/>
          <a:p>
            <a:pPr marL="0" indent="0">
              <a:buNone/>
            </a:pPr>
            <a:r>
              <a:rPr lang="en-US" dirty="0" smtClean="0"/>
              <a:t>3.  Which </a:t>
            </a:r>
            <a:r>
              <a:rPr lang="en-US" dirty="0"/>
              <a:t>of the following procedures are likely to cause potential distress?  All distressful procedures must be checked for the response to be considered correct.</a:t>
            </a:r>
          </a:p>
          <a:p>
            <a:pPr marL="0" indent="0">
              <a:buNone/>
            </a:pPr>
            <a:r>
              <a:rPr lang="en-US" dirty="0" smtClean="0"/>
              <a:t>___</a:t>
            </a:r>
            <a:r>
              <a:rPr lang="en-US" dirty="0"/>
              <a:t>  Recording spontaneous running behavior in mice on an in-cage running wheel</a:t>
            </a:r>
          </a:p>
          <a:p>
            <a:pPr marL="0" indent="0">
              <a:buNone/>
            </a:pPr>
            <a:r>
              <a:rPr lang="en-US" dirty="0" smtClean="0"/>
              <a:t>___</a:t>
            </a:r>
            <a:r>
              <a:rPr lang="en-US" dirty="0"/>
              <a:t>  A genetic defect in transgenic mice leads to adult onset weakness in the rear limbs that progresses to complete paralysis.  Mice are euthanized when they lose the ability to right themselves or lose more than 25% of their baseline body weight.</a:t>
            </a:r>
          </a:p>
          <a:p>
            <a:pPr marL="0" indent="0">
              <a:buNone/>
            </a:pPr>
            <a:r>
              <a:rPr lang="en-US" dirty="0" smtClean="0"/>
              <a:t>___</a:t>
            </a:r>
            <a:r>
              <a:rPr lang="en-US" dirty="0"/>
              <a:t>  Withdrawal of 5% of their circulating blood volume from a rabbit.</a:t>
            </a:r>
          </a:p>
          <a:p>
            <a:pPr marL="0" indent="0">
              <a:buNone/>
            </a:pPr>
            <a:r>
              <a:rPr lang="en-US" dirty="0" smtClean="0"/>
              <a:t>___</a:t>
            </a:r>
            <a:r>
              <a:rPr lang="en-US" dirty="0"/>
              <a:t>  Housing a single non-human primate in a room by itself for veterinary care to prevent spread of an infectious disease.</a:t>
            </a:r>
          </a:p>
          <a:p>
            <a:pPr marL="0" indent="0">
              <a:buNone/>
            </a:pPr>
            <a:r>
              <a:rPr lang="en-US" dirty="0" smtClean="0"/>
              <a:t>___</a:t>
            </a:r>
            <a:r>
              <a:rPr lang="en-US" dirty="0"/>
              <a:t>  Restraining a mouse to measure the size of a tumor implanted subcutaneously in the flank.</a:t>
            </a:r>
          </a:p>
          <a:p>
            <a:pPr marL="0" indent="0">
              <a:buNone/>
            </a:pPr>
            <a:r>
              <a:rPr lang="en-US" dirty="0" smtClean="0"/>
              <a:t>___</a:t>
            </a:r>
            <a:r>
              <a:rPr lang="en-US" dirty="0"/>
              <a:t>  Withholding analgesia following surgery to create a model of rear limb pain because pain relieving drugs would invalidate the results of the study.</a:t>
            </a:r>
          </a:p>
          <a:p>
            <a:pPr marL="0" indent="0">
              <a:buNone/>
            </a:pPr>
            <a:endParaRPr lang="en-US" dirty="0"/>
          </a:p>
        </p:txBody>
      </p:sp>
    </p:spTree>
    <p:extLst>
      <p:ext uri="{BB962C8B-B14F-4D97-AF65-F5344CB8AC3E}">
        <p14:creationId xmlns:p14="http://schemas.microsoft.com/office/powerpoint/2010/main" val="793594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Summative Assessment (Continued)</a:t>
            </a:r>
            <a:endParaRPr lang="en-US" dirty="0"/>
          </a:p>
        </p:txBody>
      </p:sp>
      <p:sp>
        <p:nvSpPr>
          <p:cNvPr id="3" name="Content Placeholder 2"/>
          <p:cNvSpPr>
            <a:spLocks noGrp="1"/>
          </p:cNvSpPr>
          <p:nvPr>
            <p:ph idx="1"/>
          </p:nvPr>
        </p:nvSpPr>
        <p:spPr>
          <a:xfrm>
            <a:off x="1141412" y="1719072"/>
            <a:ext cx="10364788" cy="4773168"/>
          </a:xfrm>
        </p:spPr>
        <p:txBody>
          <a:bodyPr>
            <a:noAutofit/>
          </a:bodyPr>
          <a:lstStyle/>
          <a:p>
            <a:pPr marL="0" indent="0">
              <a:buNone/>
            </a:pPr>
            <a:r>
              <a:rPr lang="en-US" sz="1300" dirty="0" smtClean="0"/>
              <a:t>4. </a:t>
            </a:r>
            <a:r>
              <a:rPr lang="en-US" sz="1300" dirty="0"/>
              <a:t>Consider the following scenario: Humane or Experimental </a:t>
            </a:r>
            <a:r>
              <a:rPr lang="en-US" sz="1300" dirty="0" smtClean="0"/>
              <a:t>Endpoints (Eugene)</a:t>
            </a:r>
            <a:endParaRPr lang="en-US" sz="1300" dirty="0"/>
          </a:p>
          <a:p>
            <a:pPr marL="0" indent="0">
              <a:buNone/>
            </a:pPr>
            <a:r>
              <a:rPr lang="en-US" sz="1300" dirty="0"/>
              <a:t>Scenario A</a:t>
            </a:r>
          </a:p>
          <a:p>
            <a:pPr marL="0" indent="0">
              <a:buNone/>
            </a:pPr>
            <a:r>
              <a:rPr lang="en-US" sz="1300" dirty="0"/>
              <a:t>PI Submits a protocol involving an Infectious disease animal model. As the disease progresses, the animal will experience significant pain and/or distress, which cannot be alleviated through the use of anesthesia or analgesia, as it would adversely affect the underlying physiological mechanism that the PI is studying. The PI states in the protocol that it is important that the disease progression will be evaluated until the point the animal is moribund with </a:t>
            </a:r>
            <a:r>
              <a:rPr lang="en-US" sz="1300" dirty="0" err="1"/>
              <a:t>agonal</a:t>
            </a:r>
            <a:r>
              <a:rPr lang="en-US" sz="1300" dirty="0"/>
              <a:t> respiration, at which it will be removed from study and euthanized. PI states that earlier endpoints could give rise to valid scientific concern.</a:t>
            </a:r>
          </a:p>
          <a:p>
            <a:pPr marL="0" indent="0">
              <a:buNone/>
            </a:pPr>
            <a:r>
              <a:rPr lang="en-US" sz="1300" dirty="0"/>
              <a:t>This is an example of ____________________________ endpoints.</a:t>
            </a:r>
          </a:p>
          <a:p>
            <a:pPr marL="0" indent="0">
              <a:buNone/>
            </a:pPr>
            <a:r>
              <a:rPr lang="en-US" sz="1300" dirty="0"/>
              <a:t> </a:t>
            </a:r>
          </a:p>
          <a:p>
            <a:pPr marL="0" indent="0">
              <a:buNone/>
            </a:pPr>
            <a:r>
              <a:rPr lang="en-US" sz="1300" dirty="0"/>
              <a:t>Scenario B</a:t>
            </a:r>
          </a:p>
          <a:p>
            <a:pPr marL="0" indent="0">
              <a:buNone/>
            </a:pPr>
            <a:r>
              <a:rPr lang="en-US" sz="1300" dirty="0"/>
              <a:t>PI Submits a protocol involving an Infectious disease animal model. As the disease progresses, the animal will experience significant pain and/or distress, which cannot be alleviated through the use of anesthesia or analgesia, as it would adversely affect the underlying physiological mechanism that the PI is studying. The PI states in the protocol that it is important that the disease progression will be evaluated until the point the animal is moribund with </a:t>
            </a:r>
            <a:r>
              <a:rPr lang="en-US" sz="1300" dirty="0" err="1"/>
              <a:t>agonal</a:t>
            </a:r>
            <a:r>
              <a:rPr lang="en-US" sz="1300" dirty="0"/>
              <a:t> respiration, at which it will be removed from study and euthanized. PI states that earlier endpoints could give rise to valid scientific concern. </a:t>
            </a:r>
            <a:r>
              <a:rPr lang="en-US" sz="1300" u="sng" dirty="0"/>
              <a:t>The AV and IACUC require PI to amend endpoints to remove animal from study and euthanize when temperature has changed by 4 degrees C, Body weight loss is greater than 25 percent, animal is alert but unresponsive to stimulus.</a:t>
            </a:r>
            <a:endParaRPr lang="en-US" sz="1300" dirty="0"/>
          </a:p>
          <a:p>
            <a:pPr marL="0" indent="0">
              <a:buNone/>
            </a:pPr>
            <a:r>
              <a:rPr lang="en-US" sz="1300" dirty="0"/>
              <a:t>This is an example of _____________________________ endpoints</a:t>
            </a:r>
            <a:r>
              <a:rPr lang="en-US" sz="1300" dirty="0" smtClean="0"/>
              <a:t>.</a:t>
            </a:r>
            <a:endParaRPr lang="en-US" sz="1300" dirty="0"/>
          </a:p>
        </p:txBody>
      </p:sp>
    </p:spTree>
    <p:extLst>
      <p:ext uri="{BB962C8B-B14F-4D97-AF65-F5344CB8AC3E}">
        <p14:creationId xmlns:p14="http://schemas.microsoft.com/office/powerpoint/2010/main" val="619217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Summative assessment (continued)</a:t>
            </a:r>
            <a:endParaRPr lang="en-US" dirty="0"/>
          </a:p>
        </p:txBody>
      </p:sp>
      <p:sp>
        <p:nvSpPr>
          <p:cNvPr id="3" name="Content Placeholder 2"/>
          <p:cNvSpPr>
            <a:spLocks noGrp="1"/>
          </p:cNvSpPr>
          <p:nvPr>
            <p:ph idx="1"/>
          </p:nvPr>
        </p:nvSpPr>
        <p:spPr>
          <a:xfrm>
            <a:off x="1141412" y="1645920"/>
            <a:ext cx="9905999" cy="4831080"/>
          </a:xfrm>
        </p:spPr>
        <p:txBody>
          <a:bodyPr>
            <a:normAutofit fontScale="62500" lnSpcReduction="20000"/>
          </a:bodyPr>
          <a:lstStyle/>
          <a:p>
            <a:pPr marL="0" indent="0">
              <a:buNone/>
            </a:pPr>
            <a:r>
              <a:rPr lang="en-US" dirty="0" smtClean="0"/>
              <a:t>5.  Which of the following </a:t>
            </a:r>
            <a:r>
              <a:rPr lang="en-US" dirty="0"/>
              <a:t>methods </a:t>
            </a:r>
            <a:r>
              <a:rPr lang="en-US" dirty="0" smtClean="0"/>
              <a:t>may help to manage </a:t>
            </a:r>
            <a:r>
              <a:rPr lang="en-US" dirty="0"/>
              <a:t>pain and </a:t>
            </a:r>
            <a:r>
              <a:rPr lang="en-US" dirty="0" smtClean="0"/>
              <a:t>distress? </a:t>
            </a:r>
            <a:endParaRPr lang="en-US" dirty="0"/>
          </a:p>
          <a:p>
            <a:pPr marL="0" indent="0">
              <a:buNone/>
            </a:pPr>
            <a:r>
              <a:rPr lang="en-US" dirty="0"/>
              <a:t>	____ Quiet and/or dark recovery areas</a:t>
            </a:r>
          </a:p>
          <a:p>
            <a:pPr marL="0" indent="0">
              <a:buNone/>
            </a:pPr>
            <a:r>
              <a:rPr lang="en-US" dirty="0"/>
              <a:t>	____ Increased temperature of immediate surroundings</a:t>
            </a:r>
          </a:p>
          <a:p>
            <a:pPr marL="0" indent="0">
              <a:buNone/>
            </a:pPr>
            <a:r>
              <a:rPr lang="en-US" dirty="0"/>
              <a:t>	____ Soft bedding </a:t>
            </a:r>
          </a:p>
          <a:p>
            <a:pPr marL="0" indent="0">
              <a:buNone/>
            </a:pPr>
            <a:r>
              <a:rPr lang="en-US" dirty="0"/>
              <a:t>	____ Analgesics</a:t>
            </a:r>
          </a:p>
          <a:p>
            <a:pPr marL="0" indent="0">
              <a:buNone/>
            </a:pPr>
            <a:r>
              <a:rPr lang="en-US" dirty="0"/>
              <a:t>	____ Soft resting surface</a:t>
            </a:r>
          </a:p>
          <a:p>
            <a:pPr marL="0" indent="0">
              <a:buNone/>
            </a:pPr>
            <a:r>
              <a:rPr lang="en-US" dirty="0"/>
              <a:t>	____ Anti-inflammatories</a:t>
            </a:r>
          </a:p>
          <a:p>
            <a:pPr marL="0" indent="0">
              <a:buNone/>
            </a:pPr>
            <a:r>
              <a:rPr lang="en-US" dirty="0"/>
              <a:t>	____ </a:t>
            </a:r>
            <a:r>
              <a:rPr lang="en-US" dirty="0" smtClean="0"/>
              <a:t>Anesthetics</a:t>
            </a:r>
          </a:p>
          <a:p>
            <a:pPr marL="0" indent="0">
              <a:buNone/>
            </a:pPr>
            <a:r>
              <a:rPr lang="en-US" dirty="0"/>
              <a:t>	</a:t>
            </a:r>
            <a:r>
              <a:rPr lang="en-US" dirty="0" smtClean="0"/>
              <a:t>____ Paralytics</a:t>
            </a:r>
            <a:endParaRPr lang="en-US" dirty="0"/>
          </a:p>
          <a:p>
            <a:pPr marL="0" indent="0">
              <a:buNone/>
            </a:pPr>
            <a:r>
              <a:rPr lang="en-US" dirty="0"/>
              <a:t>	____ IV or IP fluid administration</a:t>
            </a:r>
          </a:p>
          <a:p>
            <a:pPr marL="0" indent="0">
              <a:buNone/>
            </a:pPr>
            <a:r>
              <a:rPr lang="en-US" dirty="0"/>
              <a:t>	____ Highly palatable food or treats</a:t>
            </a:r>
          </a:p>
          <a:p>
            <a:pPr marL="0" indent="0">
              <a:buNone/>
            </a:pPr>
            <a:r>
              <a:rPr lang="en-US" dirty="0"/>
              <a:t>	____ Placement of food in close proximity for easier access (e.g. on floor of cage)</a:t>
            </a:r>
          </a:p>
          <a:p>
            <a:pPr marL="0" indent="0">
              <a:buNone/>
            </a:pPr>
            <a:r>
              <a:rPr lang="en-US" dirty="0"/>
              <a:t>	____ </a:t>
            </a:r>
            <a:r>
              <a:rPr lang="en-US" dirty="0" smtClean="0"/>
              <a:t>Tranquilizers</a:t>
            </a:r>
            <a:endParaRPr lang="en-US" dirty="0"/>
          </a:p>
        </p:txBody>
      </p:sp>
    </p:spTree>
    <p:extLst>
      <p:ext uri="{BB962C8B-B14F-4D97-AF65-F5344CB8AC3E}">
        <p14:creationId xmlns:p14="http://schemas.microsoft.com/office/powerpoint/2010/main" val="4131346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894" y="618518"/>
            <a:ext cx="9905998" cy="1478570"/>
          </a:xfrm>
        </p:spPr>
        <p:txBody>
          <a:bodyPr/>
          <a:lstStyle/>
          <a:p>
            <a:r>
              <a:rPr lang="en-US" dirty="0" smtClean="0"/>
              <a:t>Summative Assessment (Continued)</a:t>
            </a:r>
            <a:endParaRPr lang="en-US" dirty="0"/>
          </a:p>
        </p:txBody>
      </p:sp>
      <p:sp>
        <p:nvSpPr>
          <p:cNvPr id="3" name="Content Placeholder 2"/>
          <p:cNvSpPr>
            <a:spLocks noGrp="1"/>
          </p:cNvSpPr>
          <p:nvPr>
            <p:ph idx="1"/>
          </p:nvPr>
        </p:nvSpPr>
        <p:spPr>
          <a:xfrm>
            <a:off x="1141412" y="1737360"/>
            <a:ext cx="9905999" cy="5010912"/>
          </a:xfrm>
        </p:spPr>
        <p:txBody>
          <a:bodyPr>
            <a:normAutofit/>
          </a:bodyPr>
          <a:lstStyle/>
          <a:p>
            <a:pPr marL="0" indent="0">
              <a:buNone/>
            </a:pPr>
            <a:r>
              <a:rPr lang="en-US" dirty="0" smtClean="0"/>
              <a:t>6. </a:t>
            </a:r>
            <a:r>
              <a:rPr lang="en-US" sz="2900" dirty="0"/>
              <a:t>What factors should be covered in an adequate scientific justification for a painful or distressful procedure? </a:t>
            </a:r>
            <a:endParaRPr lang="en-US" sz="2900" dirty="0" smtClean="0"/>
          </a:p>
          <a:p>
            <a:pPr marL="0" indent="0">
              <a:buNone/>
            </a:pPr>
            <a:r>
              <a:rPr lang="en-US" sz="1900" dirty="0"/>
              <a:t> </a:t>
            </a:r>
            <a:r>
              <a:rPr lang="en-US" sz="1900" dirty="0" smtClean="0"/>
              <a:t>Dr</a:t>
            </a:r>
            <a:r>
              <a:rPr lang="en-US" sz="1900" dirty="0"/>
              <a:t>. Potter has submitted a protocol to the IACUC in which she proposes to develop a mouse model to study Ebola virus infection by transplanting human hematopoietic stem cells into an immune-compromised mouse strain. If this transplantation is successful, most of the mice will develop an Ebola infection and succumb to the disease, which produces cell damage, liver </a:t>
            </a:r>
            <a:r>
              <a:rPr lang="en-US" sz="1900" dirty="0" err="1"/>
              <a:t>steatosis</a:t>
            </a:r>
            <a:r>
              <a:rPr lang="en-US" sz="1900" dirty="0"/>
              <a:t> and high mortality. The mice are allowed to progress to full-blown disease so that the similarity to the human disease can be documented, and further studies can proceed to develop a successful vaccine. </a:t>
            </a:r>
            <a:endParaRPr lang="en-US" sz="1900" dirty="0" smtClean="0"/>
          </a:p>
          <a:p>
            <a:pPr marL="0" indent="0">
              <a:buNone/>
            </a:pPr>
            <a:endParaRPr lang="en-US" sz="1900" dirty="0"/>
          </a:p>
          <a:p>
            <a:pPr marL="0" indent="0">
              <a:buNone/>
            </a:pPr>
            <a:r>
              <a:rPr lang="en-US" sz="1900" dirty="0" smtClean="0"/>
              <a:t>Please </a:t>
            </a:r>
            <a:r>
              <a:rPr lang="en-US" sz="1900" dirty="0"/>
              <a:t>describe the factors that should be considered when reviewing this protocol, which if approved, would result in unrelieved pain/distress to the mice. </a:t>
            </a:r>
          </a:p>
        </p:txBody>
      </p:sp>
    </p:spTree>
    <p:extLst>
      <p:ext uri="{BB962C8B-B14F-4D97-AF65-F5344CB8AC3E}">
        <p14:creationId xmlns:p14="http://schemas.microsoft.com/office/powerpoint/2010/main" val="3842851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of the module developers" title="Photo of the module developers"/>
          <p:cNvPicPr>
            <a:picLocks noGrp="1" noChangeAspect="1"/>
          </p:cNvPicPr>
          <p:nvPr>
            <p:ph idx="1"/>
          </p:nvPr>
        </p:nvPicPr>
        <p:blipFill rotWithShape="1">
          <a:blip r:embed="rId2">
            <a:extLst>
              <a:ext uri="{28A0092B-C50C-407E-A947-70E740481C1C}">
                <a14:useLocalDpi xmlns:a14="http://schemas.microsoft.com/office/drawing/2010/main" val="0"/>
              </a:ext>
            </a:extLst>
          </a:blip>
          <a:srcRect l="15467" r="22570"/>
          <a:stretch/>
        </p:blipFill>
        <p:spPr>
          <a:xfrm rot="5400000">
            <a:off x="5759578" y="1651352"/>
            <a:ext cx="4237132" cy="5128605"/>
          </a:xfrm>
        </p:spPr>
      </p:pic>
      <p:sp>
        <p:nvSpPr>
          <p:cNvPr id="5" name="Rectangle 4"/>
          <p:cNvSpPr/>
          <p:nvPr/>
        </p:nvSpPr>
        <p:spPr>
          <a:xfrm>
            <a:off x="1261873" y="1728217"/>
            <a:ext cx="3191255" cy="5078313"/>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Jim</a:t>
            </a:r>
          </a:p>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Nora</a:t>
            </a:r>
          </a:p>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Brent</a:t>
            </a:r>
          </a:p>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Joanne</a:t>
            </a:r>
          </a:p>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Mary Lou</a:t>
            </a:r>
          </a:p>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Eugene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Title 1"/>
          <p:cNvSpPr>
            <a:spLocks noGrp="1"/>
          </p:cNvSpPr>
          <p:nvPr>
            <p:ph type="title"/>
          </p:nvPr>
        </p:nvSpPr>
        <p:spPr>
          <a:xfrm>
            <a:off x="1005840" y="618518"/>
            <a:ext cx="10369296" cy="1478570"/>
          </a:xfrm>
        </p:spPr>
        <p:txBody>
          <a:bodyPr/>
          <a:lstStyle/>
          <a:p>
            <a:r>
              <a:rPr lang="en-US" dirty="0" smtClean="0"/>
              <a:t>Humane endpoint – No Animals were Harmed!</a:t>
            </a:r>
            <a:endParaRPr lang="en-US" dirty="0"/>
          </a:p>
        </p:txBody>
      </p:sp>
    </p:spTree>
    <p:extLst>
      <p:ext uri="{BB962C8B-B14F-4D97-AF65-F5344CB8AC3E}">
        <p14:creationId xmlns:p14="http://schemas.microsoft.com/office/powerpoint/2010/main" val="3250781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normAutofit/>
          </a:bodyPr>
          <a:lstStyle/>
          <a:p>
            <a:r>
              <a:rPr lang="en-US" dirty="0" smtClean="0"/>
              <a:t>Module intended for seasoned IACUC members</a:t>
            </a:r>
          </a:p>
          <a:p>
            <a:r>
              <a:rPr lang="en-US" dirty="0" smtClean="0"/>
              <a:t>This is part of a bigger training effort which would also cover:</a:t>
            </a:r>
          </a:p>
          <a:p>
            <a:pPr lvl="1"/>
            <a:r>
              <a:rPr lang="en-US" dirty="0" smtClean="0"/>
              <a:t>USDA Pain Categories</a:t>
            </a:r>
          </a:p>
          <a:p>
            <a:pPr lvl="1"/>
            <a:r>
              <a:rPr lang="en-US" dirty="0" smtClean="0"/>
              <a:t>Responsibility </a:t>
            </a:r>
            <a:r>
              <a:rPr lang="en-US" dirty="0"/>
              <a:t>for each member to speak up regarding </a:t>
            </a:r>
            <a:r>
              <a:rPr lang="en-US" dirty="0" smtClean="0"/>
              <a:t>perspective about pain</a:t>
            </a:r>
            <a:endParaRPr lang="en-US" dirty="0"/>
          </a:p>
          <a:p>
            <a:pPr lvl="1"/>
            <a:r>
              <a:rPr lang="en-US" dirty="0" smtClean="0"/>
              <a:t>Harm/Benefit </a:t>
            </a:r>
            <a:r>
              <a:rPr lang="en-US" dirty="0"/>
              <a:t>analysis</a:t>
            </a:r>
          </a:p>
          <a:p>
            <a:pPr lvl="1"/>
            <a:r>
              <a:rPr lang="en-US" dirty="0" smtClean="0"/>
              <a:t>Assess </a:t>
            </a:r>
            <a:r>
              <a:rPr lang="en-US" dirty="0"/>
              <a:t>adequate consideration of </a:t>
            </a:r>
            <a:r>
              <a:rPr lang="en-US" dirty="0" smtClean="0"/>
              <a:t>alternatives</a:t>
            </a:r>
            <a:endParaRPr lang="en-US" dirty="0" smtClean="0"/>
          </a:p>
          <a:p>
            <a:endParaRPr lang="en-US" dirty="0"/>
          </a:p>
        </p:txBody>
      </p:sp>
    </p:spTree>
    <p:extLst>
      <p:ext uri="{BB962C8B-B14F-4D97-AF65-F5344CB8AC3E}">
        <p14:creationId xmlns:p14="http://schemas.microsoft.com/office/powerpoint/2010/main" val="1009688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lstStyle/>
          <a:p>
            <a:pPr marL="0" indent="0">
              <a:buNone/>
            </a:pPr>
            <a:r>
              <a:rPr lang="en-US" dirty="0"/>
              <a:t>IACUC </a:t>
            </a:r>
            <a:r>
              <a:rPr lang="en-US" dirty="0" smtClean="0"/>
              <a:t>members </a:t>
            </a:r>
            <a:r>
              <a:rPr lang="en-US" dirty="0"/>
              <a:t>recognize their role </a:t>
            </a:r>
            <a:r>
              <a:rPr lang="en-US" dirty="0" smtClean="0"/>
              <a:t>includes:</a:t>
            </a:r>
          </a:p>
          <a:p>
            <a:pPr marL="0" indent="0">
              <a:buNone/>
            </a:pPr>
            <a:r>
              <a:rPr lang="en-US" dirty="0"/>
              <a:t>	</a:t>
            </a:r>
            <a:r>
              <a:rPr lang="en-US" dirty="0" smtClean="0"/>
              <a:t> ensuring </a:t>
            </a:r>
            <a:r>
              <a:rPr lang="en-US" dirty="0"/>
              <a:t>minimization of pain and </a:t>
            </a:r>
            <a:r>
              <a:rPr lang="en-US" dirty="0" smtClean="0"/>
              <a:t>distress; and</a:t>
            </a:r>
          </a:p>
          <a:p>
            <a:pPr marL="0" indent="0">
              <a:buNone/>
            </a:pPr>
            <a:r>
              <a:rPr lang="en-US" dirty="0"/>
              <a:t>	</a:t>
            </a:r>
            <a:r>
              <a:rPr lang="en-US" dirty="0" smtClean="0"/>
              <a:t> evaluating humane endpoints</a:t>
            </a:r>
            <a:endParaRPr lang="en-US" dirty="0"/>
          </a:p>
        </p:txBody>
      </p:sp>
    </p:spTree>
    <p:extLst>
      <p:ext uri="{BB962C8B-B14F-4D97-AF65-F5344CB8AC3E}">
        <p14:creationId xmlns:p14="http://schemas.microsoft.com/office/powerpoint/2010/main" val="1842462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lnSpcReduction="10000"/>
          </a:bodyPr>
          <a:lstStyle/>
          <a:p>
            <a:r>
              <a:rPr lang="en-US" dirty="0"/>
              <a:t>Define Pain and </a:t>
            </a:r>
            <a:r>
              <a:rPr lang="en-US" dirty="0" smtClean="0"/>
              <a:t>Distress</a:t>
            </a:r>
          </a:p>
          <a:p>
            <a:pPr lvl="1"/>
            <a:r>
              <a:rPr lang="en-US" dirty="0"/>
              <a:t>Recognize/rank procedures that could cause pain </a:t>
            </a:r>
          </a:p>
          <a:p>
            <a:pPr lvl="1"/>
            <a:r>
              <a:rPr lang="en-US" dirty="0"/>
              <a:t>Recognize procedures/situations that could cause </a:t>
            </a:r>
            <a:r>
              <a:rPr lang="en-US" dirty="0" smtClean="0"/>
              <a:t>distress</a:t>
            </a:r>
            <a:endParaRPr lang="en-US" dirty="0"/>
          </a:p>
          <a:p>
            <a:r>
              <a:rPr lang="en-US" dirty="0" smtClean="0"/>
              <a:t>Define experimental </a:t>
            </a:r>
            <a:r>
              <a:rPr lang="en-US" dirty="0"/>
              <a:t>and humane endpoints</a:t>
            </a:r>
          </a:p>
          <a:p>
            <a:r>
              <a:rPr lang="en-US" dirty="0"/>
              <a:t>Evaluate procedure for pain, distress and humane endpoints (IACUC role)</a:t>
            </a:r>
          </a:p>
          <a:p>
            <a:r>
              <a:rPr lang="en-US" dirty="0"/>
              <a:t>Recognize methods to </a:t>
            </a:r>
            <a:r>
              <a:rPr lang="en-US" dirty="0" smtClean="0"/>
              <a:t>manage </a:t>
            </a:r>
            <a:r>
              <a:rPr lang="en-US" dirty="0"/>
              <a:t>pain and </a:t>
            </a:r>
            <a:r>
              <a:rPr lang="en-US" dirty="0" smtClean="0"/>
              <a:t>distress</a:t>
            </a:r>
          </a:p>
          <a:p>
            <a:r>
              <a:rPr lang="en-US" dirty="0" smtClean="0"/>
              <a:t>Assess protocol which includes unrelieved </a:t>
            </a:r>
            <a:r>
              <a:rPr lang="en-US" dirty="0"/>
              <a:t>pain and </a:t>
            </a:r>
            <a:r>
              <a:rPr lang="en-US" dirty="0" smtClean="0"/>
              <a:t>distress</a:t>
            </a:r>
            <a:endParaRPr lang="en-US" dirty="0"/>
          </a:p>
          <a:p>
            <a:pPr marL="0" indent="0">
              <a:buNone/>
            </a:pPr>
            <a:endParaRPr lang="en-US" dirty="0"/>
          </a:p>
        </p:txBody>
      </p:sp>
    </p:spTree>
    <p:extLst>
      <p:ext uri="{BB962C8B-B14F-4D97-AF65-F5344CB8AC3E}">
        <p14:creationId xmlns:p14="http://schemas.microsoft.com/office/powerpoint/2010/main" val="630438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286482"/>
          </a:xfrm>
        </p:spPr>
        <p:txBody>
          <a:bodyPr>
            <a:normAutofit fontScale="90000"/>
          </a:bodyPr>
          <a:lstStyle/>
          <a:p>
            <a:pPr algn="ctr"/>
            <a:r>
              <a:rPr lang="en-US" dirty="0" smtClean="0"/>
              <a:t>Definitions provided at your table</a:t>
            </a:r>
            <a:r>
              <a:rPr lang="en-US" dirty="0"/>
              <a:t/>
            </a:r>
            <a:br>
              <a:rPr lang="en-US" dirty="0"/>
            </a:br>
            <a:r>
              <a:rPr lang="en-US" dirty="0"/>
              <a:t>For upcoming exercises</a:t>
            </a:r>
            <a:br>
              <a:rPr lang="en-US" dirty="0"/>
            </a:br>
            <a:endParaRPr lang="en-US" dirty="0"/>
          </a:p>
        </p:txBody>
      </p:sp>
      <p:sp>
        <p:nvSpPr>
          <p:cNvPr id="3" name="Content Placeholder 2"/>
          <p:cNvSpPr>
            <a:spLocks noGrp="1"/>
          </p:cNvSpPr>
          <p:nvPr>
            <p:ph idx="1"/>
          </p:nvPr>
        </p:nvSpPr>
        <p:spPr/>
        <p:txBody>
          <a:bodyPr/>
          <a:lstStyle/>
          <a:p>
            <a:r>
              <a:rPr lang="en-US" sz="2800" dirty="0" smtClean="0"/>
              <a:t>Pain</a:t>
            </a:r>
          </a:p>
          <a:p>
            <a:r>
              <a:rPr lang="en-US" sz="2800" dirty="0" smtClean="0"/>
              <a:t>Distress</a:t>
            </a:r>
          </a:p>
          <a:p>
            <a:r>
              <a:rPr lang="en-US" sz="2800" dirty="0"/>
              <a:t>Experimental </a:t>
            </a:r>
            <a:r>
              <a:rPr lang="en-US" sz="2800" dirty="0" smtClean="0"/>
              <a:t>Endpoint</a:t>
            </a:r>
          </a:p>
          <a:p>
            <a:r>
              <a:rPr lang="en-US" sz="2800" dirty="0" smtClean="0"/>
              <a:t>Humane Endpoint</a:t>
            </a:r>
          </a:p>
        </p:txBody>
      </p:sp>
    </p:spTree>
    <p:extLst>
      <p:ext uri="{BB962C8B-B14F-4D97-AF65-F5344CB8AC3E}">
        <p14:creationId xmlns:p14="http://schemas.microsoft.com/office/powerpoint/2010/main" val="2310145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1120" y="5394960"/>
            <a:ext cx="9509760" cy="523220"/>
          </a:xfrm>
          <a:prstGeom prst="rect">
            <a:avLst/>
          </a:prstGeom>
          <a:noFill/>
        </p:spPr>
        <p:txBody>
          <a:bodyPr wrap="square" rtlCol="0">
            <a:spAutoFit/>
          </a:bodyPr>
          <a:lstStyle/>
          <a:p>
            <a:r>
              <a:rPr lang="en-US" sz="2800" dirty="0" smtClean="0"/>
              <a:t>Discuss in table groups (3 min) and determine consensus for voting</a:t>
            </a:r>
            <a:endParaRPr lang="en-US" sz="2800" dirty="0"/>
          </a:p>
        </p:txBody>
      </p:sp>
      <p:sp>
        <p:nvSpPr>
          <p:cNvPr id="4" name="Content Placeholder 3"/>
          <p:cNvSpPr>
            <a:spLocks noGrp="1"/>
          </p:cNvSpPr>
          <p:nvPr>
            <p:ph sz="half" idx="2"/>
          </p:nvPr>
        </p:nvSpPr>
        <p:spPr>
          <a:xfrm>
            <a:off x="6172200" y="2249486"/>
            <a:ext cx="4875211" cy="2398714"/>
          </a:xfrm>
        </p:spPr>
        <p:txBody>
          <a:bodyPr>
            <a:normAutofit/>
          </a:bodyPr>
          <a:lstStyle/>
          <a:p>
            <a:r>
              <a:rPr lang="en-US" dirty="0" smtClean="0"/>
              <a:t>Cranial electrode implantation</a:t>
            </a:r>
            <a:endParaRPr lang="en-US" dirty="0"/>
          </a:p>
          <a:p>
            <a:r>
              <a:rPr lang="en-US" dirty="0" smtClean="0"/>
              <a:t>8 mm skin punch biopsy</a:t>
            </a:r>
            <a:endParaRPr lang="en-US" dirty="0"/>
          </a:p>
          <a:p>
            <a:r>
              <a:rPr lang="en-US" dirty="0" smtClean="0"/>
              <a:t>Ascites antibody </a:t>
            </a:r>
            <a:r>
              <a:rPr lang="en-US" dirty="0"/>
              <a:t>production</a:t>
            </a:r>
          </a:p>
          <a:p>
            <a:r>
              <a:rPr lang="en-US" dirty="0"/>
              <a:t>Vaccination</a:t>
            </a:r>
          </a:p>
          <a:p>
            <a:pPr marL="0" indent="0">
              <a:buNone/>
            </a:pPr>
            <a:endParaRPr lang="en-US" dirty="0"/>
          </a:p>
        </p:txBody>
      </p:sp>
      <p:sp>
        <p:nvSpPr>
          <p:cNvPr id="3" name="Content Placeholder 2"/>
          <p:cNvSpPr>
            <a:spLocks noGrp="1"/>
          </p:cNvSpPr>
          <p:nvPr>
            <p:ph sz="half" idx="1"/>
          </p:nvPr>
        </p:nvSpPr>
        <p:spPr>
          <a:xfrm>
            <a:off x="1141413" y="2097088"/>
            <a:ext cx="4878389" cy="2551112"/>
          </a:xfrm>
        </p:spPr>
        <p:txBody>
          <a:bodyPr>
            <a:normAutofit/>
          </a:bodyPr>
          <a:lstStyle/>
          <a:p>
            <a:r>
              <a:rPr lang="en-US" dirty="0" smtClean="0"/>
              <a:t>Blood draw</a:t>
            </a:r>
          </a:p>
          <a:p>
            <a:r>
              <a:rPr lang="en-US" dirty="0" smtClean="0"/>
              <a:t>Eye surgery</a:t>
            </a:r>
          </a:p>
          <a:p>
            <a:r>
              <a:rPr lang="en-US" dirty="0" smtClean="0"/>
              <a:t>Laparoscopic Abdominal surgery</a:t>
            </a:r>
          </a:p>
          <a:p>
            <a:r>
              <a:rPr lang="en-US" dirty="0" smtClean="0"/>
              <a:t>Bone repair</a:t>
            </a:r>
          </a:p>
          <a:p>
            <a:pPr marL="0" indent="0">
              <a:buNone/>
            </a:pPr>
            <a:endParaRPr lang="en-US" dirty="0"/>
          </a:p>
        </p:txBody>
      </p:sp>
      <p:sp>
        <p:nvSpPr>
          <p:cNvPr id="2" name="Title 1"/>
          <p:cNvSpPr>
            <a:spLocks noGrp="1"/>
          </p:cNvSpPr>
          <p:nvPr>
            <p:ph type="title"/>
          </p:nvPr>
        </p:nvSpPr>
        <p:spPr/>
        <p:txBody>
          <a:bodyPr/>
          <a:lstStyle/>
          <a:p>
            <a:pPr algn="ctr"/>
            <a:r>
              <a:rPr lang="en-US" dirty="0" smtClean="0"/>
              <a:t>Rank procedures by potential to cause pain</a:t>
            </a:r>
            <a:br>
              <a:rPr lang="en-US" dirty="0" smtClean="0"/>
            </a:br>
            <a:r>
              <a:rPr lang="en-US" dirty="0" smtClean="0"/>
              <a:t>(</a:t>
            </a:r>
            <a:r>
              <a:rPr lang="en-US" dirty="0" smtClean="0">
                <a:solidFill>
                  <a:srgbClr val="FF66CC"/>
                </a:solidFill>
              </a:rPr>
              <a:t>high</a:t>
            </a:r>
            <a:r>
              <a:rPr lang="en-US" dirty="0" smtClean="0"/>
              <a:t>, </a:t>
            </a:r>
            <a:r>
              <a:rPr lang="en-US" dirty="0" smtClean="0">
                <a:solidFill>
                  <a:srgbClr val="FFFF00"/>
                </a:solidFill>
              </a:rPr>
              <a:t>medium</a:t>
            </a:r>
            <a:r>
              <a:rPr lang="en-US" dirty="0" smtClean="0"/>
              <a:t>, </a:t>
            </a:r>
            <a:r>
              <a:rPr lang="en-US" dirty="0" smtClean="0">
                <a:solidFill>
                  <a:srgbClr val="0000FF"/>
                </a:solidFill>
              </a:rPr>
              <a:t>low</a:t>
            </a:r>
            <a:r>
              <a:rPr lang="en-US" dirty="0" smtClean="0"/>
              <a:t>)</a:t>
            </a:r>
            <a:endParaRPr lang="en-US" dirty="0"/>
          </a:p>
        </p:txBody>
      </p:sp>
    </p:spTree>
    <p:extLst>
      <p:ext uri="{BB962C8B-B14F-4D97-AF65-F5344CB8AC3E}">
        <p14:creationId xmlns:p14="http://schemas.microsoft.com/office/powerpoint/2010/main" val="1056869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3520" y="6233160"/>
            <a:ext cx="9553891" cy="461665"/>
          </a:xfrm>
          <a:prstGeom prst="rect">
            <a:avLst/>
          </a:prstGeom>
          <a:noFill/>
        </p:spPr>
        <p:txBody>
          <a:bodyPr wrap="square" rtlCol="0">
            <a:spAutoFit/>
          </a:bodyPr>
          <a:lstStyle/>
          <a:p>
            <a:r>
              <a:rPr lang="en-US" sz="2400" dirty="0" smtClean="0"/>
              <a:t>Discuss in groups: Do distributed procedures cause pain, distress, or both?</a:t>
            </a:r>
            <a:endParaRPr lang="en-US" sz="2400" dirty="0"/>
          </a:p>
        </p:txBody>
      </p:sp>
      <p:sp>
        <p:nvSpPr>
          <p:cNvPr id="2" name="Title 1"/>
          <p:cNvSpPr>
            <a:spLocks noGrp="1"/>
          </p:cNvSpPr>
          <p:nvPr>
            <p:ph type="title"/>
          </p:nvPr>
        </p:nvSpPr>
        <p:spPr/>
        <p:txBody>
          <a:bodyPr/>
          <a:lstStyle/>
          <a:p>
            <a:r>
              <a:rPr lang="en-US" dirty="0" smtClean="0"/>
              <a:t>Distinguishing Pain versus Distress exercise</a:t>
            </a:r>
            <a:endParaRPr lang="en-US" dirty="0"/>
          </a:p>
        </p:txBody>
      </p:sp>
      <p:pic>
        <p:nvPicPr>
          <p:cNvPr id="4" name="Content Placeholder 3" descr="Venn diagram: Pain, Distress" title="Venn diagram: Pain, Distres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6925" y="2453481"/>
            <a:ext cx="5514975" cy="3133725"/>
          </a:xfrm>
        </p:spPr>
      </p:pic>
      <p:sp>
        <p:nvSpPr>
          <p:cNvPr id="6" name="TextBox 5"/>
          <p:cNvSpPr txBox="1"/>
          <p:nvPr/>
        </p:nvSpPr>
        <p:spPr>
          <a:xfrm>
            <a:off x="7051589" y="3970638"/>
            <a:ext cx="1466335" cy="369332"/>
          </a:xfrm>
          <a:prstGeom prst="rect">
            <a:avLst/>
          </a:prstGeom>
          <a:noFill/>
        </p:spPr>
        <p:txBody>
          <a:bodyPr wrap="square" rtlCol="0">
            <a:spAutoFit/>
          </a:bodyPr>
          <a:lstStyle/>
          <a:p>
            <a:r>
              <a:rPr lang="en-US" dirty="0" smtClean="0">
                <a:solidFill>
                  <a:schemeClr val="bg1"/>
                </a:solidFill>
              </a:rPr>
              <a:t>Distress</a:t>
            </a:r>
            <a:endParaRPr lang="en-US" dirty="0">
              <a:solidFill>
                <a:schemeClr val="bg1"/>
              </a:solidFill>
            </a:endParaRPr>
          </a:p>
        </p:txBody>
      </p:sp>
      <p:sp>
        <p:nvSpPr>
          <p:cNvPr id="5" name="TextBox 4"/>
          <p:cNvSpPr txBox="1"/>
          <p:nvPr/>
        </p:nvSpPr>
        <p:spPr>
          <a:xfrm>
            <a:off x="3748216" y="4053016"/>
            <a:ext cx="1227438" cy="369332"/>
          </a:xfrm>
          <a:prstGeom prst="rect">
            <a:avLst/>
          </a:prstGeom>
          <a:noFill/>
        </p:spPr>
        <p:txBody>
          <a:bodyPr wrap="square" rtlCol="0">
            <a:spAutoFit/>
          </a:bodyPr>
          <a:lstStyle/>
          <a:p>
            <a:r>
              <a:rPr lang="en-US" dirty="0" smtClean="0">
                <a:solidFill>
                  <a:schemeClr val="bg1"/>
                </a:solidFill>
              </a:rPr>
              <a:t>Pain</a:t>
            </a:r>
            <a:endParaRPr lang="en-US" dirty="0">
              <a:solidFill>
                <a:schemeClr val="bg1"/>
              </a:solidFill>
            </a:endParaRPr>
          </a:p>
        </p:txBody>
      </p:sp>
    </p:spTree>
    <p:extLst>
      <p:ext uri="{BB962C8B-B14F-4D97-AF65-F5344CB8AC3E}">
        <p14:creationId xmlns:p14="http://schemas.microsoft.com/office/powerpoint/2010/main" val="3831511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Distinguishing Pain versus Distress exercise</a:t>
            </a:r>
          </a:p>
        </p:txBody>
      </p:sp>
      <p:pic>
        <p:nvPicPr>
          <p:cNvPr id="4" name="Content Placeholder 3" descr="Photo: examples of types of procedures written on post-its" title="Photo: examples of types of procedures written on post-i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799062" y="1870400"/>
            <a:ext cx="4791097" cy="4715435"/>
          </a:xfrm>
        </p:spPr>
      </p:pic>
    </p:spTree>
    <p:extLst>
      <p:ext uri="{BB962C8B-B14F-4D97-AF65-F5344CB8AC3E}">
        <p14:creationId xmlns:p14="http://schemas.microsoft.com/office/powerpoint/2010/main" val="3267269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humane Endpoint exercise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Consider:</a:t>
            </a:r>
          </a:p>
          <a:p>
            <a:pPr marL="0" indent="0">
              <a:buNone/>
            </a:pPr>
            <a:r>
              <a:rPr lang="en-US" dirty="0" err="1" smtClean="0"/>
              <a:t>Dr</a:t>
            </a:r>
            <a:r>
              <a:rPr lang="en-US" dirty="0" smtClean="0"/>
              <a:t> </a:t>
            </a:r>
            <a:r>
              <a:rPr lang="en-US" dirty="0"/>
              <a:t>Potter submits a protocol in which she plans to inject colon tumor cells into nude mice in order to evaluate various dose levels of a new potent chemotherapeutic agent. What would be the humane endpoints to consider for this protocol?</a:t>
            </a:r>
          </a:p>
          <a:p>
            <a:pPr marL="0" indent="0">
              <a:buNone/>
            </a:pPr>
            <a:endParaRPr lang="en-US" dirty="0" smtClean="0"/>
          </a:p>
          <a:p>
            <a:pPr marL="0" indent="0">
              <a:buNone/>
            </a:pPr>
            <a:r>
              <a:rPr lang="en-US" dirty="0" smtClean="0"/>
              <a:t>Discuss and record (5min) at table, and report out to entire class</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8320743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756</TotalTime>
  <Words>1007</Words>
  <Application>Microsoft Office PowerPoint</Application>
  <PresentationFormat>Widescreen</PresentationFormat>
  <Paragraphs>180</Paragraphs>
  <Slides>19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Trebuchet MS</vt:lpstr>
      <vt:lpstr>Tw Cen MT</vt:lpstr>
      <vt:lpstr>Circuit</vt:lpstr>
      <vt:lpstr>Pain, Distress and Humane Endpoints</vt:lpstr>
      <vt:lpstr>Context</vt:lpstr>
      <vt:lpstr>Goal</vt:lpstr>
      <vt:lpstr>Objectives</vt:lpstr>
      <vt:lpstr>Definitions provided at your table For upcoming exercises </vt:lpstr>
      <vt:lpstr>Rank procedures by potential to cause pain (high, medium, low)</vt:lpstr>
      <vt:lpstr>Distinguishing Pain versus Distress exercise</vt:lpstr>
      <vt:lpstr>Distinguishing Pain versus Distress exercise</vt:lpstr>
      <vt:lpstr>Identifying humane Endpoint exercise</vt:lpstr>
      <vt:lpstr>Methods to manage pain and distress</vt:lpstr>
      <vt:lpstr>Review Protocol as mock IACUC</vt:lpstr>
      <vt:lpstr>Summary</vt:lpstr>
      <vt:lpstr>Summative assessment</vt:lpstr>
      <vt:lpstr>Summative assessment (continued)</vt:lpstr>
      <vt:lpstr>Summative assessment (Continued)</vt:lpstr>
      <vt:lpstr>Summative Assessment (Continued)</vt:lpstr>
      <vt:lpstr>Summative assessment (continued)</vt:lpstr>
      <vt:lpstr>Summative Assessment (Continued)</vt:lpstr>
      <vt:lpstr>Humane endpoint – No Animals were Harmed!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 training module: Pain, Distress and Humane Endpoints</dc:title>
  <dc:subject>ICARE training module: Pain, Distress and Humane Endpoints</dc:subject>
  <dc:creator>ICARE Project</dc:creator>
  <cp:keywords>ICARE training module: Pain, Distress and Humane Endpoints</cp:keywords>
  <cp:lastModifiedBy>OLAW</cp:lastModifiedBy>
  <cp:revision>62</cp:revision>
  <dcterms:created xsi:type="dcterms:W3CDTF">2016-10-16T17:28:38Z</dcterms:created>
  <dcterms:modified xsi:type="dcterms:W3CDTF">2017-03-09T21:13:05Z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